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2"/>
  </p:notesMasterIdLst>
  <p:sldIdLst>
    <p:sldId id="346" r:id="rId2"/>
    <p:sldId id="369" r:id="rId3"/>
    <p:sldId id="391" r:id="rId4"/>
    <p:sldId id="375" r:id="rId5"/>
    <p:sldId id="372" r:id="rId6"/>
    <p:sldId id="395" r:id="rId7"/>
    <p:sldId id="420" r:id="rId8"/>
    <p:sldId id="423" r:id="rId9"/>
    <p:sldId id="397" r:id="rId10"/>
    <p:sldId id="398" r:id="rId11"/>
    <p:sldId id="399" r:id="rId12"/>
    <p:sldId id="400" r:id="rId13"/>
    <p:sldId id="401" r:id="rId14"/>
    <p:sldId id="389" r:id="rId15"/>
    <p:sldId id="411" r:id="rId16"/>
    <p:sldId id="412" r:id="rId17"/>
    <p:sldId id="406" r:id="rId18"/>
    <p:sldId id="407" r:id="rId19"/>
    <p:sldId id="408" r:id="rId20"/>
    <p:sldId id="410" r:id="rId21"/>
    <p:sldId id="387" r:id="rId22"/>
    <p:sldId id="413" r:id="rId23"/>
    <p:sldId id="430" r:id="rId24"/>
    <p:sldId id="419" r:id="rId25"/>
    <p:sldId id="415" r:id="rId26"/>
    <p:sldId id="414" r:id="rId27"/>
    <p:sldId id="426" r:id="rId28"/>
    <p:sldId id="427" r:id="rId29"/>
    <p:sldId id="428" r:id="rId30"/>
    <p:sldId id="368" r:id="rId31"/>
  </p:sldIdLst>
  <p:sldSz cx="9144000" cy="6858000" type="screen4x3"/>
  <p:notesSz cx="6858000" cy="9144000"/>
  <p:defaultTextStyle>
    <a:defPPr>
      <a:defRPr lang="en-GB"/>
    </a:defPPr>
    <a:lvl1pPr algn="ctr" defTabSz="449263" rtl="0" fontAlgn="base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rgbClr val="000000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ctr" defTabSz="449263" rtl="0" fontAlgn="base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rgbClr val="000000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ctr" defTabSz="449263" rtl="0" fontAlgn="base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rgbClr val="000000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ctr" defTabSz="449263" rtl="0" fontAlgn="base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rgbClr val="000000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ctr" defTabSz="449263" rtl="0" fontAlgn="base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rgbClr val="000000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Arial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Arial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Arial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Arial" charset="0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browse showScrollbar="0"/>
    <p:sldAll/>
    <p:penClr>
      <a:schemeClr val="tx1"/>
    </p:penClr>
  </p:showPr>
  <p:clrMru>
    <a:srgbClr val="CCECFF"/>
    <a:srgbClr val="005EB5"/>
    <a:srgbClr val="0070C0"/>
    <a:srgbClr val="99CCFF"/>
    <a:srgbClr val="C54F8A"/>
    <a:srgbClr val="DF8C13"/>
    <a:srgbClr val="FFFFCC"/>
    <a:srgbClr val="FD0101"/>
    <a:srgbClr val="CCFF99"/>
    <a:srgbClr val="3399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90" autoAdjust="0"/>
    <p:restoredTop sz="94660"/>
  </p:normalViewPr>
  <p:slideViewPr>
    <p:cSldViewPr snapToGrid="0">
      <p:cViewPr>
        <p:scale>
          <a:sx n="100" d="100"/>
          <a:sy n="100" d="100"/>
        </p:scale>
        <p:origin x="-204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884613" y="0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3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77863"/>
            <a:ext cx="4568825" cy="3443287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/>
            </a:lvl1pPr>
          </a:lstStyle>
          <a:p>
            <a:fld id="{0CF224F1-EC9F-4F39-888F-B3B49027798F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BDDEC4-DB6F-466F-8737-FF6BD965BBD6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14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1888" y="677863"/>
            <a:ext cx="4591050" cy="3443287"/>
          </a:xfrm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Arial" pitchFamily="34" charset="0"/>
              <a:buNone/>
            </a:pPr>
            <a:fld id="{02EEE92F-6ADC-41FD-A548-68AB171EBADA}" type="slidenum">
              <a:rPr lang="en-GB" smtClean="0">
                <a:latin typeface="Arial" pitchFamily="34" charset="0"/>
              </a:rPr>
              <a:pPr>
                <a:buFont typeface="Arial" pitchFamily="34" charset="0"/>
                <a:buNone/>
              </a:pPr>
              <a:t>19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1888" y="677863"/>
            <a:ext cx="4591050" cy="3443287"/>
          </a:xfrm>
          <a:ln/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Arial" pitchFamily="34" charset="0"/>
              <a:buNone/>
            </a:pPr>
            <a:fld id="{B6B1F726-E6BD-4917-95EE-95A3F8912D1D}" type="slidenum">
              <a:rPr lang="en-GB" smtClean="0">
                <a:latin typeface="Arial" pitchFamily="34" charset="0"/>
              </a:rPr>
              <a:pPr>
                <a:buFont typeface="Arial" pitchFamily="34" charset="0"/>
                <a:buNone/>
              </a:pPr>
              <a:t>30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1888" y="677863"/>
            <a:ext cx="4591050" cy="34432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CF224F1-EC9F-4F39-888F-B3B49027798F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1888" y="677863"/>
            <a:ext cx="4591050" cy="3443287"/>
          </a:xfrm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Arial" pitchFamily="34" charset="0"/>
              <a:buNone/>
            </a:pPr>
            <a:fld id="{B118721D-C30F-41CC-BB90-6BCE110D6603}" type="slidenum">
              <a:rPr lang="en-GB" smtClean="0">
                <a:latin typeface="Arial" pitchFamily="34" charset="0"/>
              </a:rPr>
              <a:pPr>
                <a:buFont typeface="Arial" pitchFamily="34" charset="0"/>
                <a:buNone/>
              </a:pPr>
              <a:t>5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1888" y="677863"/>
            <a:ext cx="4591050" cy="3443287"/>
          </a:xfrm>
          <a:ln/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Arial" pitchFamily="34" charset="0"/>
              <a:buNone/>
            </a:pPr>
            <a:fld id="{A91A9CED-1A0C-4023-A330-752235D075D3}" type="slidenum">
              <a:rPr lang="en-GB" smtClean="0">
                <a:latin typeface="Arial" pitchFamily="34" charset="0"/>
              </a:rPr>
              <a:pPr>
                <a:buFont typeface="Arial" pitchFamily="34" charset="0"/>
                <a:buNone/>
              </a:pPr>
              <a:t>6</a:t>
            </a:fld>
            <a:endParaRPr lang="en-GB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1888" y="677863"/>
            <a:ext cx="4591050" cy="3443287"/>
          </a:xfrm>
          <a:ln/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Arial" pitchFamily="34" charset="0"/>
              <a:buNone/>
            </a:pPr>
            <a:fld id="{B0956407-4E02-477E-A2DA-FDBD187F20A7}" type="slidenum">
              <a:rPr lang="en-GB" smtClean="0">
                <a:latin typeface="Arial" pitchFamily="34" charset="0"/>
              </a:rPr>
              <a:pPr>
                <a:buFont typeface="Arial" pitchFamily="34" charset="0"/>
                <a:buNone/>
              </a:pPr>
              <a:t>9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1888" y="677863"/>
            <a:ext cx="4591050" cy="3443287"/>
          </a:xfrm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Arial" pitchFamily="34" charset="0"/>
              <a:buNone/>
            </a:pPr>
            <a:fld id="{37313264-2CEE-46B9-9610-D59ABBB075BA}" type="slidenum">
              <a:rPr lang="en-GB" smtClean="0">
                <a:latin typeface="Arial" pitchFamily="34" charset="0"/>
              </a:rPr>
              <a:pPr>
                <a:buFont typeface="Arial" pitchFamily="34" charset="0"/>
                <a:buNone/>
              </a:pPr>
              <a:t>10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1888" y="677863"/>
            <a:ext cx="4591050" cy="3443287"/>
          </a:xfrm>
          <a:ln/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Arial" pitchFamily="34" charset="0"/>
              <a:buNone/>
            </a:pPr>
            <a:fld id="{D434BC89-F533-4410-B2CE-CECB1E084B41}" type="slidenum">
              <a:rPr lang="en-GB" smtClean="0">
                <a:latin typeface="Arial" pitchFamily="34" charset="0"/>
              </a:rPr>
              <a:pPr>
                <a:buFont typeface="Arial" pitchFamily="34" charset="0"/>
                <a:buNone/>
              </a:pPr>
              <a:t>11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1888" y="677863"/>
            <a:ext cx="4591050" cy="3443287"/>
          </a:xfrm>
          <a:ln/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Arial" pitchFamily="34" charset="0"/>
              <a:buNone/>
            </a:pPr>
            <a:fld id="{EC5C2F18-0A5D-43E4-91C7-1D2BFB2327E4}" type="slidenum">
              <a:rPr lang="en-GB" smtClean="0">
                <a:latin typeface="Arial" pitchFamily="34" charset="0"/>
              </a:rPr>
              <a:pPr>
                <a:buFont typeface="Arial" pitchFamily="34" charset="0"/>
                <a:buNone/>
              </a:pPr>
              <a:t>12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1888" y="677863"/>
            <a:ext cx="4591050" cy="34432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CF224F1-EC9F-4F39-888F-B3B49027798F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AD2CAA1-754D-4B50-B6BB-6621F9E6667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B0341CE-CF43-46D6-B58C-154EF41208F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7813" y="128588"/>
            <a:ext cx="2055812" cy="5995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8213" cy="5995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805BDDB-86BF-46F1-8687-CE9295A37C8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BA8A6CD-471B-4B7E-838B-ABF94C7823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3A07975-F519-4B27-A0C3-0F4ABCB1DC1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8310822-61F0-4B04-BD75-C10AF8EEDC3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A2066D4-1670-4EF9-8052-03CA205D41B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F3F3E5A-905F-40CB-BF3A-9F781549D19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BFCC86E-2779-4331-A124-4726E76427C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4258810-0D21-48FC-8CA4-2F68605D148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3B762ED-FFF1-43A2-B420-A739DF66529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6425" cy="1431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0425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/>
            </a:lvl1pPr>
          </a:lstStyle>
          <a:p>
            <a:fld id="{38465B4B-9441-48C2-8382-C1F386E437D4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39725" indent="-339725" algn="l" defTabSz="449263" rtl="0" eaLnBrk="0" fontAlgn="base" hangingPunct="0">
        <a:lnSpc>
          <a:spcPct val="87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9775" indent="-282575" algn="l" defTabSz="449263" rtl="0" eaLnBrk="0" fontAlgn="base" hangingPunct="0">
        <a:lnSpc>
          <a:spcPct val="87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7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8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8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8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8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0" y="2060575"/>
            <a:ext cx="9144000" cy="61913"/>
          </a:xfrm>
          <a:prstGeom prst="rect">
            <a:avLst/>
          </a:prstGeom>
          <a:solidFill>
            <a:srgbClr val="99CCFF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449263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800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0" y="3703359"/>
            <a:ext cx="9144000" cy="346075"/>
          </a:xfrm>
          <a:prstGeom prst="rect">
            <a:avLst/>
          </a:prstGeom>
          <a:solidFill>
            <a:srgbClr val="99CCFF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449263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800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2190750"/>
            <a:ext cx="9144000" cy="15002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l" eaLnBrk="0" hangingPunct="0">
              <a:defRPr/>
            </a:pPr>
            <a:r>
              <a:rPr lang="ru-RU" sz="3500" cap="all" dirty="0" smtClean="0">
                <a:solidFill>
                  <a:srgbClr val="0070C0"/>
                </a:solidFill>
                <a:latin typeface="+mn-lt"/>
              </a:rPr>
              <a:t>Комплексные решения </a:t>
            </a:r>
          </a:p>
          <a:p>
            <a:pPr algn="l" eaLnBrk="0" hangingPunct="0">
              <a:defRPr/>
            </a:pPr>
            <a:r>
              <a:rPr lang="ru-RU" sz="3500" cap="all" dirty="0" smtClean="0">
                <a:solidFill>
                  <a:srgbClr val="0070C0"/>
                </a:solidFill>
                <a:latin typeface="+mn-lt"/>
              </a:rPr>
              <a:t>Для Образовательных организаций</a:t>
            </a:r>
            <a:endParaRPr lang="en-GB" sz="3500" cap="all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9667" y="5353642"/>
            <a:ext cx="597272" cy="61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7176" y="2045647"/>
            <a:ext cx="5448300" cy="3867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rgbClr val="0070C0"/>
                </a:solidFill>
              </a:rPr>
              <a:t>СОДЕРЖАНИЕ ПРОГРАММ:</a:t>
            </a:r>
          </a:p>
          <a:p>
            <a:pPr algn="l"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dirty="0" smtClean="0">
              <a:solidFill>
                <a:schemeClr val="tx1"/>
              </a:solidFill>
              <a:latin typeface="Arial" charset="0"/>
            </a:endParaRPr>
          </a:p>
          <a:p>
            <a:pPr marL="180975" indent="-177800" algn="l"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700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latin typeface="Arial" charset="0"/>
              </a:rPr>
              <a:t>наборы </a:t>
            </a:r>
            <a:r>
              <a:rPr lang="ru-RU" b="1" dirty="0">
                <a:solidFill>
                  <a:srgbClr val="0070C0"/>
                </a:solidFill>
                <a:latin typeface="Arial" charset="0"/>
              </a:rPr>
              <a:t>разнотипных </a:t>
            </a:r>
            <a:r>
              <a:rPr lang="ru-RU" b="1" dirty="0" smtClean="0">
                <a:solidFill>
                  <a:srgbClr val="0070C0"/>
                </a:solidFill>
                <a:latin typeface="Arial" charset="0"/>
              </a:rPr>
              <a:t>интерактивных</a:t>
            </a:r>
          </a:p>
          <a:p>
            <a:pPr marL="180975" indent="-177800" algn="l"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rgbClr val="0070C0"/>
                </a:solidFill>
                <a:latin typeface="Arial" charset="0"/>
              </a:rPr>
              <a:t>    тестовых заданий</a:t>
            </a:r>
          </a:p>
          <a:p>
            <a:pPr marL="180975" indent="-177800" algn="l"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dirty="0">
              <a:solidFill>
                <a:schemeClr val="accent4">
                  <a:lumMod val="85000"/>
                  <a:lumOff val="15000"/>
                </a:schemeClr>
              </a:solidFill>
              <a:latin typeface="Arial" charset="0"/>
            </a:endParaRPr>
          </a:p>
          <a:p>
            <a:pPr marL="180975" indent="-177800" algn="l"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dirty="0">
              <a:solidFill>
                <a:schemeClr val="accent4">
                  <a:lumMod val="85000"/>
                  <a:lumOff val="15000"/>
                </a:schemeClr>
              </a:solidFill>
              <a:latin typeface="Arial" charset="0"/>
            </a:endParaRPr>
          </a:p>
          <a:p>
            <a:pPr marL="180975" indent="-177800" algn="l"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>
                <a:latin typeface="Arial" charset="0"/>
              </a:rPr>
              <a:t> интерактивный </a:t>
            </a:r>
            <a:r>
              <a:rPr lang="ru-RU" b="1" i="1" dirty="0">
                <a:solidFill>
                  <a:srgbClr val="0070C0"/>
                </a:solidFill>
                <a:latin typeface="Arial" charset="0"/>
              </a:rPr>
              <a:t>Модуль учителя </a:t>
            </a:r>
            <a:r>
              <a:rPr lang="ru-RU" dirty="0">
                <a:latin typeface="Arial" charset="0"/>
              </a:rPr>
              <a:t>позволяет </a:t>
            </a:r>
          </a:p>
          <a:p>
            <a:pPr marL="180975" indent="-177800" algn="l"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   </a:t>
            </a:r>
            <a:r>
              <a:rPr lang="ru-RU" b="1" dirty="0" smtClean="0">
                <a:solidFill>
                  <a:srgbClr val="0070C0"/>
                </a:solidFill>
                <a:latin typeface="Arial" charset="0"/>
              </a:rPr>
              <a:t>изменять </a:t>
            </a:r>
            <a:r>
              <a:rPr lang="ru-RU" b="1" dirty="0">
                <a:solidFill>
                  <a:srgbClr val="0070C0"/>
                </a:solidFill>
                <a:latin typeface="Arial" charset="0"/>
              </a:rPr>
              <a:t>содержание тестов</a:t>
            </a:r>
            <a:r>
              <a:rPr lang="ru-RU" b="1" dirty="0">
                <a:latin typeface="Arial" charset="0"/>
              </a:rPr>
              <a:t> </a:t>
            </a:r>
            <a:r>
              <a:rPr lang="ru-RU" dirty="0">
                <a:latin typeface="Arial" charset="0"/>
              </a:rPr>
              <a:t>и вести </a:t>
            </a:r>
            <a:endParaRPr lang="ru-RU" b="1" dirty="0">
              <a:solidFill>
                <a:srgbClr val="0070C0"/>
              </a:solidFill>
              <a:latin typeface="Arial" charset="0"/>
            </a:endParaRPr>
          </a:p>
          <a:p>
            <a:pPr marL="180975" indent="-177800" algn="l"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rgbClr val="0070C0"/>
                </a:solidFill>
                <a:latin typeface="Arial" charset="0"/>
              </a:rPr>
              <a:t>    </a:t>
            </a:r>
            <a:r>
              <a:rPr lang="ru-RU" b="1" dirty="0" smtClean="0">
                <a:solidFill>
                  <a:srgbClr val="0070C0"/>
                </a:solidFill>
                <a:latin typeface="Arial" charset="0"/>
              </a:rPr>
              <a:t>электронный </a:t>
            </a:r>
            <a:r>
              <a:rPr lang="ru-RU" b="1" dirty="0">
                <a:solidFill>
                  <a:srgbClr val="0070C0"/>
                </a:solidFill>
                <a:latin typeface="Arial" charset="0"/>
              </a:rPr>
              <a:t>учительский журнал</a:t>
            </a:r>
            <a:endParaRPr lang="en-US" b="1" dirty="0">
              <a:solidFill>
                <a:srgbClr val="0070C0"/>
              </a:solidFill>
              <a:latin typeface="Arial" charset="0"/>
            </a:endParaRPr>
          </a:p>
          <a:p>
            <a:pPr marL="180975" indent="-177800" algn="l"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dirty="0">
              <a:solidFill>
                <a:schemeClr val="accent4">
                  <a:lumMod val="85000"/>
                  <a:lumOff val="15000"/>
                </a:schemeClr>
              </a:solidFill>
              <a:latin typeface="Arial" charset="0"/>
            </a:endParaRPr>
          </a:p>
          <a:p>
            <a:pPr marL="180975" indent="-177800" algn="l"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>
                <a:latin typeface="Arial" charset="0"/>
              </a:rPr>
              <a:t> результаты тестирования представляются</a:t>
            </a:r>
            <a:r>
              <a:rPr lang="ru-RU" b="1" dirty="0">
                <a:solidFill>
                  <a:srgbClr val="0070C0"/>
                </a:solidFill>
                <a:latin typeface="Arial" charset="0"/>
              </a:rPr>
              <a:t>                                 </a:t>
            </a:r>
          </a:p>
          <a:p>
            <a:pPr marL="180975" indent="-177800" algn="l"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   </a:t>
            </a: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>в </a:t>
            </a:r>
            <a:r>
              <a:rPr lang="ru-RU" dirty="0">
                <a:solidFill>
                  <a:schemeClr val="tx1"/>
                </a:solidFill>
                <a:latin typeface="Arial" charset="0"/>
              </a:rPr>
              <a:t>виде </a:t>
            </a:r>
            <a:r>
              <a:rPr lang="ru-RU" b="1" dirty="0" smtClean="0">
                <a:solidFill>
                  <a:srgbClr val="0070C0"/>
                </a:solidFill>
                <a:latin typeface="Arial" charset="0"/>
              </a:rPr>
              <a:t>отчетов</a:t>
            </a:r>
            <a:r>
              <a:rPr lang="ru-RU" dirty="0">
                <a:latin typeface="Arial" charset="0"/>
              </a:rPr>
              <a:t>: общие – по всему классу,   </a:t>
            </a:r>
          </a:p>
          <a:p>
            <a:pPr marL="180975" indent="-177800" algn="l"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dirty="0" smtClean="0">
                <a:latin typeface="Arial" charset="0"/>
              </a:rPr>
              <a:t>индивидуальные </a:t>
            </a:r>
            <a:r>
              <a:rPr lang="ru-RU" dirty="0">
                <a:latin typeface="Arial" charset="0"/>
              </a:rPr>
              <a:t>– по каждому ученику </a:t>
            </a:r>
            <a:endParaRPr lang="ru-RU" dirty="0" smtClean="0">
              <a:latin typeface="Arial" charset="0"/>
            </a:endParaRPr>
          </a:p>
          <a:p>
            <a:pPr marL="180975" indent="-177800" algn="l"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dirty="0" smtClean="0">
              <a:latin typeface="Arial" charset="0"/>
            </a:endParaRPr>
          </a:p>
          <a:p>
            <a:pPr marL="180975" indent="-177800" algn="l">
              <a:buClr>
                <a:srgbClr val="0070C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/>
              <a:t> инструменты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–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rgbClr val="0070C0"/>
                </a:solidFill>
              </a:rPr>
              <a:t>Таймер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b="1" i="1" dirty="0" smtClean="0">
                <a:solidFill>
                  <a:srgbClr val="0070C0"/>
                </a:solidFill>
              </a:rPr>
              <a:t>Чертежник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а </a:t>
            </a:r>
          </a:p>
          <a:p>
            <a:pPr marL="180975" indent="-177800" algn="l"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также </a:t>
            </a:r>
            <a:r>
              <a:rPr lang="ru-RU" b="1" i="1" dirty="0" smtClean="0">
                <a:solidFill>
                  <a:srgbClr val="0070C0"/>
                </a:solidFill>
              </a:rPr>
              <a:t>Режим голосования</a:t>
            </a:r>
            <a:r>
              <a:rPr lang="ru-RU" b="1" dirty="0" smtClean="0"/>
              <a:t> </a:t>
            </a:r>
            <a:r>
              <a:rPr lang="ru-RU" dirty="0" smtClean="0"/>
              <a:t>способствуют  </a:t>
            </a:r>
          </a:p>
          <a:p>
            <a:pPr marL="180975" indent="-177800" algn="l"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/>
              <a:t>    вариативному применению содержания </a:t>
            </a:r>
          </a:p>
          <a:p>
            <a:pPr marL="180975" indent="-177800" algn="l"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/>
              <a:t>    программ, </a:t>
            </a:r>
            <a:r>
              <a:rPr lang="ru-RU" dirty="0" smtClean="0">
                <a:solidFill>
                  <a:srgbClr val="262626"/>
                </a:solidFill>
              </a:rPr>
              <a:t>проведение соревнований, </a:t>
            </a:r>
          </a:p>
          <a:p>
            <a:pPr marL="180975" indent="-177800" algn="l"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rgbClr val="262626"/>
                </a:solidFill>
              </a:rPr>
              <a:t>    дискуссий</a:t>
            </a:r>
            <a:endParaRPr lang="ru-RU" sz="1600" b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10247" name="Picture 2" descr="C:\Кривохижина\Мои рисунки\П\3_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8201" y="1205719"/>
            <a:ext cx="3105150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3" descr="C:\Кривохижина\Мои рисунки\П\05_Molekul_fizic_testy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5476" y="3687588"/>
            <a:ext cx="310515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01846" y="1236621"/>
            <a:ext cx="5134107" cy="635351"/>
          </a:xfrm>
          <a:prstGeom prst="roundRect">
            <a:avLst/>
          </a:prstGeom>
          <a:solidFill>
            <a:srgbClr val="CCEC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rgbClr val="0070C0"/>
              </a:buClr>
            </a:pPr>
            <a:r>
              <a:rPr lang="ru-RU" dirty="0" smtClean="0">
                <a:solidFill>
                  <a:schemeClr val="tx1"/>
                </a:solidFill>
              </a:rPr>
              <a:t>Эффективный инструмент для </a:t>
            </a:r>
            <a:r>
              <a:rPr lang="ru-RU" b="1" dirty="0" smtClean="0">
                <a:solidFill>
                  <a:srgbClr val="0070C0"/>
                </a:solidFill>
              </a:rPr>
              <a:t>мониторинга индивидуальных достижений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учащихся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AutoShape 18"/>
          <p:cNvSpPr>
            <a:spLocks noChangeArrowheads="1"/>
          </p:cNvSpPr>
          <p:nvPr/>
        </p:nvSpPr>
        <p:spPr bwMode="auto">
          <a:xfrm>
            <a:off x="304801" y="193224"/>
            <a:ext cx="8601074" cy="81313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«Интерактивные тесты» </a:t>
            </a:r>
          </a:p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для систем голосования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 bwMode="auto">
          <a:xfrm>
            <a:off x="5811838" y="1162050"/>
            <a:ext cx="3128962" cy="4937125"/>
          </a:xfrm>
          <a:prstGeom prst="roundRect">
            <a:avLst>
              <a:gd name="adj" fmla="val 5747"/>
            </a:avLst>
          </a:prstGeom>
          <a:gradFill>
            <a:gsLst>
              <a:gs pos="6000">
                <a:srgbClr val="0070C0">
                  <a:alpha val="34000"/>
                </a:srgbClr>
              </a:gs>
              <a:gs pos="50000">
                <a:srgbClr val="008DF6"/>
              </a:gs>
              <a:gs pos="94000">
                <a:srgbClr val="5BB9FF">
                  <a:alpha val="0"/>
                </a:srgbClr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3043238" y="1171575"/>
            <a:ext cx="2621838" cy="4924425"/>
          </a:xfrm>
          <a:prstGeom prst="roundRect">
            <a:avLst>
              <a:gd name="adj" fmla="val 4602"/>
            </a:avLst>
          </a:prstGeom>
          <a:gradFill>
            <a:gsLst>
              <a:gs pos="6000">
                <a:srgbClr val="0070C0">
                  <a:alpha val="34000"/>
                </a:srgbClr>
              </a:gs>
              <a:gs pos="50000">
                <a:srgbClr val="008DF6"/>
              </a:gs>
              <a:gs pos="94000">
                <a:srgbClr val="5BB9FF">
                  <a:alpha val="0"/>
                </a:srgbClr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 bwMode="auto">
          <a:xfrm>
            <a:off x="173038" y="1162050"/>
            <a:ext cx="2680102" cy="4937125"/>
          </a:xfrm>
          <a:prstGeom prst="roundRect">
            <a:avLst>
              <a:gd name="adj" fmla="val 6143"/>
            </a:avLst>
          </a:prstGeom>
          <a:gradFill>
            <a:gsLst>
              <a:gs pos="6000">
                <a:srgbClr val="0070C0">
                  <a:alpha val="34000"/>
                </a:srgbClr>
              </a:gs>
              <a:gs pos="50000">
                <a:srgbClr val="008DF6"/>
              </a:gs>
              <a:gs pos="94000">
                <a:srgbClr val="5BB9FF">
                  <a:alpha val="0"/>
                </a:srgbClr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6688" y="1311275"/>
            <a:ext cx="2678112" cy="5475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700" b="1" dirty="0">
                <a:solidFill>
                  <a:srgbClr val="0070C0"/>
                </a:solidFill>
                <a:latin typeface="Arial" charset="0"/>
              </a:rPr>
              <a:t>Новые технологии</a:t>
            </a:r>
            <a:endParaRPr lang="en-US" sz="1700" b="1" dirty="0">
              <a:solidFill>
                <a:srgbClr val="0070C0"/>
              </a:solidFill>
              <a:latin typeface="Arial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700" b="1" dirty="0">
                <a:solidFill>
                  <a:srgbClr val="0070C0"/>
                </a:solidFill>
                <a:latin typeface="Arial" charset="0"/>
              </a:rPr>
              <a:t>и средства</a:t>
            </a:r>
            <a:r>
              <a:rPr lang="en-US" sz="17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ru-RU" sz="1700" b="1" dirty="0">
                <a:solidFill>
                  <a:srgbClr val="0070C0"/>
                </a:solidFill>
                <a:latin typeface="Arial" charset="0"/>
              </a:rPr>
              <a:t>обучения</a:t>
            </a:r>
            <a:endParaRPr lang="ru-RU" sz="1700" dirty="0">
              <a:solidFill>
                <a:schemeClr val="accent4">
                  <a:lumMod val="85000"/>
                  <a:lumOff val="15000"/>
                </a:schemeClr>
              </a:solidFill>
              <a:latin typeface="Arial" charset="0"/>
            </a:endParaRPr>
          </a:p>
        </p:txBody>
      </p:sp>
      <p:sp>
        <p:nvSpPr>
          <p:cNvPr id="7174" name="TextBox 29"/>
          <p:cNvSpPr txBox="1">
            <a:spLocks noChangeArrowheads="1"/>
          </p:cNvSpPr>
          <p:nvPr/>
        </p:nvSpPr>
        <p:spPr bwMode="auto">
          <a:xfrm>
            <a:off x="3067050" y="1297208"/>
            <a:ext cx="2459038" cy="54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sz="1700" b="1" dirty="0">
                <a:solidFill>
                  <a:srgbClr val="0070C0"/>
                </a:solidFill>
              </a:rPr>
              <a:t>Решения </a:t>
            </a:r>
            <a:endParaRPr lang="en-US" sz="1700" b="1" dirty="0">
              <a:solidFill>
                <a:srgbClr val="0070C0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sz="1700" b="1" dirty="0">
                <a:solidFill>
                  <a:srgbClr val="0070C0"/>
                </a:solidFill>
              </a:rPr>
              <a:t>от «Нового </a:t>
            </a:r>
            <a:r>
              <a:rPr lang="ru-RU" sz="1700" b="1" dirty="0" smtClean="0">
                <a:solidFill>
                  <a:srgbClr val="0070C0"/>
                </a:solidFill>
              </a:rPr>
              <a:t>Диска»</a:t>
            </a:r>
            <a:endParaRPr lang="ru-RU" sz="1700" b="1" dirty="0">
              <a:solidFill>
                <a:srgbClr val="0070C0"/>
              </a:solidFill>
            </a:endParaRPr>
          </a:p>
        </p:txBody>
      </p:sp>
      <p:sp>
        <p:nvSpPr>
          <p:cNvPr id="7175" name="TextBox 30"/>
          <p:cNvSpPr txBox="1">
            <a:spLocks noChangeArrowheads="1"/>
          </p:cNvSpPr>
          <p:nvPr/>
        </p:nvSpPr>
        <p:spPr bwMode="auto">
          <a:xfrm>
            <a:off x="6285285" y="1422400"/>
            <a:ext cx="19653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b="1" dirty="0">
                <a:solidFill>
                  <a:srgbClr val="0070C0"/>
                </a:solidFill>
              </a:rPr>
              <a:t>Результат</a:t>
            </a:r>
          </a:p>
        </p:txBody>
      </p:sp>
      <p:sp>
        <p:nvSpPr>
          <p:cNvPr id="7176" name="TextBox 32"/>
          <p:cNvSpPr txBox="1">
            <a:spLocks noChangeArrowheads="1"/>
          </p:cNvSpPr>
          <p:nvPr/>
        </p:nvSpPr>
        <p:spPr bwMode="auto">
          <a:xfrm>
            <a:off x="214920" y="2272367"/>
            <a:ext cx="2604480" cy="15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b="1" dirty="0">
                <a:solidFill>
                  <a:schemeClr val="bg1"/>
                </a:solidFill>
              </a:rPr>
              <a:t>Технология </a:t>
            </a:r>
            <a:endParaRPr lang="ru-RU" b="1" dirty="0" smtClean="0">
              <a:solidFill>
                <a:schemeClr val="bg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b="1" dirty="0" err="1" smtClean="0">
                <a:solidFill>
                  <a:schemeClr val="bg1"/>
                </a:solidFill>
              </a:rPr>
              <a:t>Microsoft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MultiPoint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– 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dirty="0" smtClean="0">
                <a:solidFill>
                  <a:schemeClr val="bg1"/>
                </a:solidFill>
              </a:rPr>
              <a:t>работа </a:t>
            </a:r>
            <a:r>
              <a:rPr lang="ru-RU" dirty="0">
                <a:solidFill>
                  <a:schemeClr val="bg1"/>
                </a:solidFill>
              </a:rPr>
              <a:t>с </a:t>
            </a:r>
            <a:r>
              <a:rPr lang="ru-RU" dirty="0" smtClean="0">
                <a:solidFill>
                  <a:schemeClr val="bg1"/>
                </a:solidFill>
              </a:rPr>
              <a:t>несколькими</a:t>
            </a:r>
            <a:endParaRPr lang="ru-RU" dirty="0">
              <a:solidFill>
                <a:schemeClr val="bg1"/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dirty="0" smtClean="0">
                <a:solidFill>
                  <a:schemeClr val="bg1"/>
                </a:solidFill>
              </a:rPr>
              <a:t>компьютерными мышами </a:t>
            </a:r>
            <a:r>
              <a:rPr lang="ru-RU" dirty="0">
                <a:solidFill>
                  <a:schemeClr val="bg1"/>
                </a:solidFill>
              </a:rPr>
              <a:t>у одного экрана</a:t>
            </a:r>
          </a:p>
        </p:txBody>
      </p:sp>
      <p:sp>
        <p:nvSpPr>
          <p:cNvPr id="7177" name="TextBox 34"/>
          <p:cNvSpPr txBox="1">
            <a:spLocks noChangeArrowheads="1"/>
          </p:cNvSpPr>
          <p:nvPr/>
        </p:nvSpPr>
        <p:spPr bwMode="auto">
          <a:xfrm>
            <a:off x="3009900" y="2601740"/>
            <a:ext cx="2590800" cy="20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dirty="0" err="1" smtClean="0">
                <a:solidFill>
                  <a:schemeClr val="bg1"/>
                </a:solidFill>
              </a:rPr>
              <a:t>Метапредметная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интерактивная развивающая среда </a:t>
            </a:r>
            <a:r>
              <a:rPr lang="ru-RU" b="1" dirty="0">
                <a:solidFill>
                  <a:schemeClr val="bg1"/>
                </a:solidFill>
              </a:rPr>
              <a:t>«Фантазеры</a:t>
            </a:r>
            <a:r>
              <a:rPr lang="en-US" b="1" dirty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b="1" dirty="0">
                <a:solidFill>
                  <a:schemeClr val="bg1"/>
                </a:solidFill>
              </a:rPr>
              <a:t>МУЛЬТИтворчество» </a:t>
            </a:r>
            <a:r>
              <a:rPr lang="ru-RU" dirty="0">
                <a:solidFill>
                  <a:schemeClr val="bg1"/>
                </a:solidFill>
              </a:rPr>
              <a:t>для совместной работы детей за </a:t>
            </a:r>
            <a:r>
              <a:rPr lang="ru-RU" dirty="0" smtClean="0">
                <a:solidFill>
                  <a:schemeClr val="bg1"/>
                </a:solidFill>
              </a:rPr>
              <a:t>одним компьютером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178" name="TextBox 36"/>
          <p:cNvSpPr txBox="1">
            <a:spLocks noChangeArrowheads="1"/>
          </p:cNvSpPr>
          <p:nvPr/>
        </p:nvSpPr>
        <p:spPr bwMode="auto">
          <a:xfrm>
            <a:off x="5848349" y="2312490"/>
            <a:ext cx="3095625" cy="322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dirty="0">
                <a:solidFill>
                  <a:schemeClr val="bg1"/>
                </a:solidFill>
              </a:rPr>
              <a:t>Появление </a:t>
            </a:r>
            <a:r>
              <a:rPr lang="ru-RU" dirty="0" smtClean="0">
                <a:solidFill>
                  <a:schemeClr val="bg1"/>
                </a:solidFill>
              </a:rPr>
              <a:t>нового учебного </a:t>
            </a:r>
            <a:r>
              <a:rPr lang="ru-RU" dirty="0">
                <a:solidFill>
                  <a:schemeClr val="bg1"/>
                </a:solidFill>
              </a:rPr>
              <a:t>инструмента, средства </a:t>
            </a:r>
            <a:r>
              <a:rPr lang="ru-RU" b="1" dirty="0">
                <a:solidFill>
                  <a:schemeClr val="bg1"/>
                </a:solidFill>
              </a:rPr>
              <a:t>развития и диагностики коммуникативных навыков</a:t>
            </a:r>
            <a:r>
              <a:rPr lang="ru-RU" dirty="0">
                <a:solidFill>
                  <a:schemeClr val="bg1"/>
                </a:solidFill>
              </a:rPr>
              <a:t>. Работа за компьютером из индивидуальной превращается в совместную: дети учатся работать в коллективе, </a:t>
            </a:r>
            <a:r>
              <a:rPr lang="ru-RU" dirty="0" smtClean="0">
                <a:solidFill>
                  <a:schemeClr val="bg1"/>
                </a:solidFill>
              </a:rPr>
              <a:t>совместно решать </a:t>
            </a:r>
            <a:r>
              <a:rPr lang="ru-RU" dirty="0">
                <a:solidFill>
                  <a:schemeClr val="bg1"/>
                </a:solidFill>
              </a:rPr>
              <a:t>учебно-познавательные задачи</a:t>
            </a:r>
          </a:p>
        </p:txBody>
      </p:sp>
      <p:pic>
        <p:nvPicPr>
          <p:cNvPr id="7183" name="Picture 2" descr="F:\000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156" y="3860258"/>
            <a:ext cx="2022385" cy="17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Крест 20"/>
          <p:cNvSpPr>
            <a:spLocks noChangeArrowheads="1"/>
          </p:cNvSpPr>
          <p:nvPr/>
        </p:nvSpPr>
        <p:spPr bwMode="auto">
          <a:xfrm>
            <a:off x="2592388" y="3571875"/>
            <a:ext cx="715962" cy="717550"/>
          </a:xfrm>
          <a:prstGeom prst="plus">
            <a:avLst>
              <a:gd name="adj" fmla="val 38125"/>
            </a:avLst>
          </a:prstGeom>
          <a:solidFill>
            <a:srgbClr val="0065B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/>
          </a:p>
        </p:txBody>
      </p:sp>
      <p:grpSp>
        <p:nvGrpSpPr>
          <p:cNvPr id="3" name="Группа 23"/>
          <p:cNvGrpSpPr>
            <a:grpSpLocks/>
          </p:cNvGrpSpPr>
          <p:nvPr/>
        </p:nvGrpSpPr>
        <p:grpSpPr bwMode="auto">
          <a:xfrm>
            <a:off x="5495705" y="3702050"/>
            <a:ext cx="495300" cy="444500"/>
            <a:chOff x="4826000" y="5054600"/>
            <a:chExt cx="495300" cy="444500"/>
          </a:xfrm>
        </p:grpSpPr>
        <p:sp>
          <p:nvSpPr>
            <p:cNvPr id="7187" name="Прямоугольник 21"/>
            <p:cNvSpPr>
              <a:spLocks noChangeArrowheads="1"/>
            </p:cNvSpPr>
            <p:nvPr/>
          </p:nvSpPr>
          <p:spPr bwMode="auto">
            <a:xfrm>
              <a:off x="4838700" y="5054600"/>
              <a:ext cx="482600" cy="165100"/>
            </a:xfrm>
            <a:prstGeom prst="rect">
              <a:avLst/>
            </a:prstGeom>
            <a:solidFill>
              <a:srgbClr val="0065B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ru-RU"/>
            </a:p>
          </p:txBody>
        </p:sp>
        <p:sp>
          <p:nvSpPr>
            <p:cNvPr id="7188" name="Прямоугольник 22"/>
            <p:cNvSpPr>
              <a:spLocks noChangeArrowheads="1"/>
            </p:cNvSpPr>
            <p:nvPr/>
          </p:nvSpPr>
          <p:spPr bwMode="auto">
            <a:xfrm>
              <a:off x="4826000" y="5334000"/>
              <a:ext cx="482600" cy="165100"/>
            </a:xfrm>
            <a:prstGeom prst="rect">
              <a:avLst/>
            </a:prstGeom>
            <a:solidFill>
              <a:srgbClr val="0065B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ru-RU"/>
            </a:p>
          </p:txBody>
        </p:sp>
      </p:grpSp>
      <p:sp>
        <p:nvSpPr>
          <p:cNvPr id="23" name="AutoShape 56"/>
          <p:cNvSpPr>
            <a:spLocks noChangeArrowheads="1"/>
          </p:cNvSpPr>
          <p:nvPr/>
        </p:nvSpPr>
        <p:spPr bwMode="auto">
          <a:xfrm>
            <a:off x="233419" y="1923448"/>
            <a:ext cx="2425700" cy="45719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24" name="AutoShape 56"/>
          <p:cNvSpPr>
            <a:spLocks noChangeArrowheads="1"/>
          </p:cNvSpPr>
          <p:nvPr/>
        </p:nvSpPr>
        <p:spPr bwMode="auto">
          <a:xfrm>
            <a:off x="6008853" y="1925747"/>
            <a:ext cx="2851368" cy="45719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30" name="AutoShape 56"/>
          <p:cNvSpPr>
            <a:spLocks noChangeArrowheads="1"/>
          </p:cNvSpPr>
          <p:nvPr/>
        </p:nvSpPr>
        <p:spPr bwMode="auto">
          <a:xfrm>
            <a:off x="3123764" y="1933959"/>
            <a:ext cx="2425700" cy="45719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31" name="AutoShape 18"/>
          <p:cNvSpPr>
            <a:spLocks noChangeArrowheads="1"/>
          </p:cNvSpPr>
          <p:nvPr/>
        </p:nvSpPr>
        <p:spPr bwMode="auto">
          <a:xfrm>
            <a:off x="304801" y="193224"/>
            <a:ext cx="8601074" cy="81313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Программное решение </a:t>
            </a:r>
          </a:p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для коллективного развивающего обучения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325821" y="1156188"/>
            <a:ext cx="8599104" cy="63535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b="1" dirty="0" err="1" smtClean="0">
                <a:solidFill>
                  <a:srgbClr val="0070C0"/>
                </a:solidFill>
              </a:rPr>
              <a:t>Метапредметная</a:t>
            </a:r>
            <a:r>
              <a:rPr lang="ru-RU" b="1" dirty="0" smtClean="0">
                <a:solidFill>
                  <a:srgbClr val="0070C0"/>
                </a:solidFill>
              </a:rPr>
              <a:t> развивающая программа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с интерактивными мастерскими  </a:t>
            </a:r>
            <a:endParaRPr lang="ru-RU" dirty="0" smtClean="0">
              <a:solidFill>
                <a:schemeClr val="accent4">
                  <a:lumMod val="85000"/>
                  <a:lumOff val="15000"/>
                </a:schemeClr>
              </a:solidFill>
              <a:latin typeface="Arial" charset="0"/>
            </a:endParaRPr>
          </a:p>
          <a:p>
            <a:pPr algn="l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для </a:t>
            </a:r>
            <a:r>
              <a:rPr lang="ru-RU" b="1" dirty="0">
                <a:solidFill>
                  <a:srgbClr val="0070C0"/>
                </a:solidFill>
              </a:rPr>
              <a:t>коллективного творчества детей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за одним компьютером.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709" y="3764359"/>
            <a:ext cx="3003989" cy="2235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249" name="Text Box 11"/>
          <p:cNvSpPr txBox="1">
            <a:spLocks noChangeArrowheads="1"/>
          </p:cNvSpPr>
          <p:nvPr/>
        </p:nvSpPr>
        <p:spPr bwMode="auto">
          <a:xfrm>
            <a:off x="3268722" y="4008533"/>
            <a:ext cx="5927833" cy="18464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182563" algn="l"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182563" algn="l"/>
              </a:tabLst>
            </a:pPr>
            <a:r>
              <a:rPr lang="ru-RU" sz="1700" dirty="0" smtClean="0">
                <a:latin typeface="+mn-lt"/>
              </a:rPr>
              <a:t>Использование ИКТ для организации </a:t>
            </a:r>
            <a:r>
              <a:rPr lang="ru-RU" sz="1700" b="1" dirty="0" smtClean="0">
                <a:solidFill>
                  <a:srgbClr val="0070C0"/>
                </a:solidFill>
              </a:rPr>
              <a:t>коллективной деятельности </a:t>
            </a:r>
            <a:r>
              <a:rPr lang="ru-RU" sz="1700" b="1" dirty="0">
                <a:solidFill>
                  <a:srgbClr val="0070C0"/>
                </a:solidFill>
              </a:rPr>
              <a:t>детей</a:t>
            </a:r>
            <a:r>
              <a:rPr lang="ru-RU" sz="1700" dirty="0">
                <a:solidFill>
                  <a:schemeClr val="tx1"/>
                </a:solidFill>
              </a:rPr>
              <a:t>,</a:t>
            </a:r>
            <a:r>
              <a:rPr lang="ru-RU" sz="1700" dirty="0">
                <a:solidFill>
                  <a:srgbClr val="0070C0"/>
                </a:solidFill>
              </a:rPr>
              <a:t> </a:t>
            </a:r>
            <a:r>
              <a:rPr lang="ru-RU" sz="1700" b="1" dirty="0">
                <a:solidFill>
                  <a:srgbClr val="0070C0"/>
                </a:solidFill>
              </a:rPr>
              <a:t>групповой проектной </a:t>
            </a:r>
            <a:r>
              <a:rPr lang="ru-RU" sz="1700" b="1" dirty="0" smtClean="0">
                <a:solidFill>
                  <a:srgbClr val="0070C0"/>
                </a:solidFill>
              </a:rPr>
              <a:t>работы</a:t>
            </a:r>
          </a:p>
          <a:p>
            <a:pPr marL="182563" indent="-182563" algn="l">
              <a:buClr>
                <a:srgbClr val="0070C0"/>
              </a:buClr>
              <a:buSzPct val="100000"/>
              <a:tabLst>
                <a:tab pos="182563" algn="l"/>
              </a:tabLst>
            </a:pPr>
            <a:endParaRPr lang="ru-RU" sz="600" dirty="0">
              <a:solidFill>
                <a:srgbClr val="0087E2"/>
              </a:solidFill>
              <a:latin typeface="+mn-lt"/>
            </a:endParaRPr>
          </a:p>
          <a:p>
            <a:pPr marL="182563" indent="-182563" algn="l"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182563" algn="l"/>
              </a:tabLst>
            </a:pPr>
            <a:r>
              <a:rPr lang="ru-RU" sz="1700" dirty="0" smtClean="0">
                <a:solidFill>
                  <a:schemeClr val="tx1"/>
                </a:solidFill>
              </a:rPr>
              <a:t>Формирование </a:t>
            </a:r>
            <a:r>
              <a:rPr lang="ru-RU" sz="1700" b="1" dirty="0" smtClean="0">
                <a:solidFill>
                  <a:srgbClr val="0070C0"/>
                </a:solidFill>
              </a:rPr>
              <a:t>навыков </a:t>
            </a:r>
            <a:r>
              <a:rPr lang="ru-RU" sz="1700" b="1" dirty="0">
                <a:solidFill>
                  <a:srgbClr val="0070C0"/>
                </a:solidFill>
              </a:rPr>
              <a:t>сотрудничества </a:t>
            </a:r>
            <a:r>
              <a:rPr lang="ru-RU" sz="1700" dirty="0">
                <a:latin typeface="+mn-lt"/>
              </a:rPr>
              <a:t>и </a:t>
            </a:r>
            <a:r>
              <a:rPr lang="ru-RU" sz="1700" dirty="0" err="1" smtClean="0">
                <a:latin typeface="+mn-lt"/>
              </a:rPr>
              <a:t>взаимо-действия</a:t>
            </a:r>
            <a:r>
              <a:rPr lang="ru-RU" sz="1700" dirty="0" smtClean="0">
                <a:latin typeface="+mn-lt"/>
              </a:rPr>
              <a:t> </a:t>
            </a:r>
            <a:r>
              <a:rPr lang="ru-RU" sz="1700" dirty="0">
                <a:latin typeface="+mn-lt"/>
              </a:rPr>
              <a:t>со </a:t>
            </a:r>
            <a:r>
              <a:rPr lang="ru-RU" sz="1700" dirty="0" smtClean="0">
                <a:latin typeface="+mn-lt"/>
              </a:rPr>
              <a:t>сверстниками</a:t>
            </a:r>
          </a:p>
          <a:p>
            <a:pPr marL="182563" indent="-182563" algn="l">
              <a:buClr>
                <a:srgbClr val="0070C0"/>
              </a:buClr>
              <a:buSzPct val="100000"/>
              <a:tabLst>
                <a:tab pos="182563" algn="l"/>
              </a:tabLst>
            </a:pPr>
            <a:endParaRPr lang="ru-RU" sz="600" dirty="0">
              <a:latin typeface="+mn-lt"/>
            </a:endParaRPr>
          </a:p>
          <a:p>
            <a:pPr marL="182563" indent="-182563" algn="l"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182563" algn="l"/>
              </a:tabLst>
            </a:pPr>
            <a:r>
              <a:rPr lang="ru-RU" sz="1700" dirty="0">
                <a:latin typeface="+mn-lt"/>
              </a:rPr>
              <a:t>Развитие </a:t>
            </a:r>
            <a:r>
              <a:rPr lang="ru-RU" sz="1700" dirty="0" smtClean="0">
                <a:latin typeface="+mn-lt"/>
              </a:rPr>
              <a:t>коммуникативных способностей, гибкости</a:t>
            </a:r>
            <a:r>
              <a:rPr lang="ru-RU" sz="1700" dirty="0">
                <a:latin typeface="+mn-lt"/>
              </a:rPr>
              <a:t>, критичности мышления, </a:t>
            </a:r>
            <a:r>
              <a:rPr lang="ru-RU" sz="1700" b="1" dirty="0" err="1">
                <a:solidFill>
                  <a:srgbClr val="0070C0"/>
                </a:solidFill>
              </a:rPr>
              <a:t>креативного</a:t>
            </a:r>
            <a:r>
              <a:rPr lang="ru-RU" sz="1700" b="1" dirty="0">
                <a:solidFill>
                  <a:srgbClr val="0070C0"/>
                </a:solidFill>
              </a:rPr>
              <a:t> подхода к решению задач</a:t>
            </a:r>
          </a:p>
        </p:txBody>
      </p:sp>
      <p:pic>
        <p:nvPicPr>
          <p:cNvPr id="30" name="Picture 15" descr="F:\АЛЛА\МАЙКРОСОФТ\РЕЗУЛЬТАТЫ\ОТЧЕТЫ наши\работы детей\New Folder\Untitled-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628775" y="1950078"/>
            <a:ext cx="2249533" cy="171335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1" name="Picture 14" descr="F:\АЛЛА\МАЙКРОСОФТ\РЕЗУЛЬТАТЫ\ОТЧЕТЫ наши\работы детей\New Folder\05_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156189" y="1953783"/>
            <a:ext cx="2226125" cy="171070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53" name="Picture 2" descr="F:\__Мои проекты!!!\ВСЕ ПМК\обложки объемные\Фантазеры.МУЛЬТИтворчество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364" y="1917398"/>
            <a:ext cx="1104433" cy="1748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4151" y="1948684"/>
            <a:ext cx="2228740" cy="1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304801" y="193224"/>
            <a:ext cx="8601074" cy="81313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Программное решение </a:t>
            </a:r>
          </a:p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для коллективного развивающего обучения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\\Pm-server2\common\Коркина Алла\для Дениса\фото\+\3+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9688" y="1132978"/>
            <a:ext cx="3333750" cy="250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269" name="Picture 15" descr="\\Pm-server2\common\Захаров\презентация для Майкрософта\скрины и фото\Новая папка\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1438" y="3752850"/>
            <a:ext cx="3333750" cy="2359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11" descr="3-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388" y="1134728"/>
            <a:ext cx="3333750" cy="250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272" name="Picture 3" descr="C:\Documents and Settings\akorkina.MISHINA\Рабочий стол\99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6875" y="4471988"/>
            <a:ext cx="2263775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4" descr="C:\Documents and Settings\akorkina.MISHINA\Рабочий стол\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27683">
            <a:off x="293689" y="3208338"/>
            <a:ext cx="2289175" cy="1665287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1270" name="Picture 2" descr="C:\Documents and Settings\akorkina.MISHINA\Рабочий стол\99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15619">
            <a:off x="2832102" y="3148012"/>
            <a:ext cx="2392363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18"/>
          <p:cNvSpPr>
            <a:spLocks noChangeArrowheads="1"/>
          </p:cNvSpPr>
          <p:nvPr/>
        </p:nvSpPr>
        <p:spPr bwMode="auto">
          <a:xfrm>
            <a:off x="304801" y="193224"/>
            <a:ext cx="8601074" cy="81313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Программное решение </a:t>
            </a:r>
          </a:p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для коллективного развивающего обучения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2"/>
          <p:cNvSpPr txBox="1">
            <a:spLocks noChangeArrowheads="1"/>
          </p:cNvSpPr>
          <p:nvPr/>
        </p:nvSpPr>
        <p:spPr bwMode="auto">
          <a:xfrm>
            <a:off x="169480" y="138113"/>
            <a:ext cx="9101138" cy="413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endParaRPr lang="ru-RU" sz="2400" cap="all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04801" y="1272821"/>
            <a:ext cx="8601074" cy="813130"/>
          </a:xfrm>
          <a:prstGeom prst="roundRect">
            <a:avLst/>
          </a:prstGeom>
          <a:solidFill>
            <a:srgbClr val="CCECFF">
              <a:alpha val="50196"/>
            </a:srgbClr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defRPr/>
            </a:pPr>
            <a:r>
              <a:rPr lang="ru-RU" sz="2400" b="1" dirty="0" smtClean="0">
                <a:solidFill>
                  <a:srgbClr val="0070C0"/>
                </a:solidFill>
                <a:latin typeface="+mn-lt"/>
              </a:rPr>
              <a:t>Цифровая учебная платформа </a:t>
            </a:r>
            <a:r>
              <a:rPr lang="ru-RU" sz="2400" dirty="0" smtClean="0">
                <a:solidFill>
                  <a:schemeClr val="tx1"/>
                </a:solidFill>
                <a:latin typeface="+mn-lt"/>
              </a:rPr>
              <a:t>– 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sz="2400" dirty="0" smtClean="0">
                <a:solidFill>
                  <a:schemeClr val="tx1"/>
                </a:solidFill>
                <a:latin typeface="+mn-lt"/>
              </a:rPr>
              <a:t>основа информационно-образовательной среды школы</a:t>
            </a:r>
            <a:endParaRPr lang="ru-RU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21897" y="2347809"/>
            <a:ext cx="5426427" cy="321479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l"/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В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соответствии с требованиями ФГОС </a:t>
            </a: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информационно-образовательная среда школы должна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включать в себя комплекс </a:t>
            </a:r>
            <a:r>
              <a:rPr lang="ru-RU" dirty="0" err="1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информа-ционных</a:t>
            </a: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образовательных ресурсов, в том числе </a:t>
            </a:r>
            <a:r>
              <a:rPr lang="ru-RU" b="1" dirty="0">
                <a:solidFill>
                  <a:srgbClr val="0070C0"/>
                </a:solidFill>
                <a:latin typeface="+mn-lt"/>
              </a:rPr>
              <a:t>цифровые образовательные </a:t>
            </a:r>
            <a:r>
              <a:rPr lang="ru-RU" b="1" dirty="0" smtClean="0">
                <a:solidFill>
                  <a:srgbClr val="0070C0"/>
                </a:solidFill>
                <a:latin typeface="+mn-lt"/>
              </a:rPr>
              <a:t>ресурсы </a:t>
            </a:r>
          </a:p>
          <a:p>
            <a:pPr algn="l"/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и </a:t>
            </a:r>
            <a:r>
              <a:rPr lang="ru-RU" dirty="0" smtClean="0">
                <a:latin typeface="+mn-lt"/>
              </a:rPr>
              <a:t>выполнять следующие функции: </a:t>
            </a:r>
          </a:p>
          <a:p>
            <a:pPr algn="l"/>
            <a:endParaRPr lang="ru-RU" sz="600" dirty="0" smtClean="0">
              <a:latin typeface="+mn-lt"/>
            </a:endParaRPr>
          </a:p>
          <a:p>
            <a:pPr marL="180975" indent="-180975" algn="l">
              <a:buFont typeface="Arial" pitchFamily="34" charset="0"/>
              <a:buChar char="•"/>
            </a:pPr>
            <a:r>
              <a:rPr lang="ru-RU" dirty="0" smtClean="0">
                <a:latin typeface="+mn-lt"/>
              </a:rPr>
              <a:t>обеспечение </a:t>
            </a:r>
            <a:r>
              <a:rPr lang="ru-RU" b="1" dirty="0" smtClean="0">
                <a:solidFill>
                  <a:srgbClr val="0070C0"/>
                </a:solidFill>
                <a:latin typeface="+mn-lt"/>
              </a:rPr>
              <a:t>информационно-методической  поддержки</a:t>
            </a:r>
            <a:r>
              <a:rPr lang="ru-RU" dirty="0" smtClean="0">
                <a:solidFill>
                  <a:srgbClr val="0087E2"/>
                </a:solidFill>
                <a:latin typeface="+mn-lt"/>
              </a:rPr>
              <a:t> </a:t>
            </a:r>
            <a:r>
              <a:rPr lang="ru-RU" dirty="0" smtClean="0">
                <a:latin typeface="+mn-lt"/>
              </a:rPr>
              <a:t>образовательного процесса;</a:t>
            </a:r>
          </a:p>
          <a:p>
            <a:pPr marL="180975" indent="-180975" algn="l"/>
            <a:endParaRPr lang="ru-RU" sz="600" dirty="0" smtClean="0">
              <a:latin typeface="+mn-lt"/>
            </a:endParaRPr>
          </a:p>
          <a:p>
            <a:pPr marL="180975" indent="-180975" algn="l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  <a:latin typeface="+mn-lt"/>
              </a:rPr>
              <a:t>планирование</a:t>
            </a:r>
            <a:r>
              <a:rPr lang="ru-RU" dirty="0" smtClean="0">
                <a:latin typeface="+mn-lt"/>
              </a:rPr>
              <a:t> образовательного процесса и его ресурсное наполнение;</a:t>
            </a:r>
          </a:p>
          <a:p>
            <a:pPr marL="180975" indent="-180975" algn="l"/>
            <a:endParaRPr lang="ru-RU" sz="600" dirty="0" smtClean="0">
              <a:latin typeface="+mn-lt"/>
            </a:endParaRPr>
          </a:p>
          <a:p>
            <a:pPr marL="180975" indent="-180975" algn="l">
              <a:buFont typeface="Arial" pitchFamily="34" charset="0"/>
              <a:buChar char="•"/>
            </a:pPr>
            <a:r>
              <a:rPr lang="ru-RU" dirty="0" smtClean="0">
                <a:latin typeface="+mn-lt"/>
              </a:rPr>
              <a:t>поддержка </a:t>
            </a:r>
            <a:r>
              <a:rPr lang="ru-RU" b="1" dirty="0" smtClean="0">
                <a:solidFill>
                  <a:srgbClr val="0070C0"/>
                </a:solidFill>
                <a:latin typeface="+mn-lt"/>
              </a:rPr>
              <a:t>дистанционного взаимодействия</a:t>
            </a:r>
            <a:r>
              <a:rPr lang="ru-RU" dirty="0" smtClean="0">
                <a:solidFill>
                  <a:srgbClr val="0087E2"/>
                </a:solidFill>
                <a:latin typeface="+mn-lt"/>
              </a:rPr>
              <a:t>  </a:t>
            </a:r>
            <a:r>
              <a:rPr lang="ru-RU" dirty="0" smtClean="0">
                <a:latin typeface="+mn-lt"/>
              </a:rPr>
              <a:t>учащихся, педагогов, родителей.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16" name="Рисунок 11" descr="Untitled-3-1.e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9883" y="2514824"/>
            <a:ext cx="3173563" cy="26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5557" y="5324361"/>
            <a:ext cx="762645" cy="79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AutoShape 18"/>
          <p:cNvSpPr>
            <a:spLocks noChangeArrowheads="1"/>
          </p:cNvSpPr>
          <p:nvPr/>
        </p:nvSpPr>
        <p:spPr bwMode="auto">
          <a:xfrm>
            <a:off x="304801" y="193224"/>
            <a:ext cx="8601074" cy="81313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Какие еще стоят вопросы </a:t>
            </a:r>
          </a:p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перед современной школой?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335" y="1427758"/>
            <a:ext cx="853144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l">
              <a:lnSpc>
                <a:spcPct val="100000"/>
              </a:lnSpc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Единая </a:t>
            </a:r>
            <a:r>
              <a:rPr lang="ru-RU" b="1" dirty="0" err="1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онлайн</a:t>
            </a: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учебная среда </a:t>
            </a:r>
            <a:r>
              <a:rPr lang="ru-RU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для детей, педагогов, родителей</a:t>
            </a:r>
          </a:p>
          <a:p>
            <a:pPr marL="180975" indent="-180975"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700" dirty="0" smtClean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 marL="180975" indent="-180975" algn="l">
              <a:lnSpc>
                <a:spcPct val="100000"/>
              </a:lnSpc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Более 2 000 </a:t>
            </a:r>
            <a:r>
              <a:rPr lang="ru-RU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интерактивных обучающих и развивающих ресурсов</a:t>
            </a:r>
          </a:p>
          <a:p>
            <a:pPr marL="180975" indent="-180975" algn="l">
              <a:lnSpc>
                <a:spcPct val="100000"/>
              </a:lnSpc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700" dirty="0" smtClean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 marL="180975" indent="-180975" algn="l">
              <a:lnSpc>
                <a:spcPct val="100000"/>
              </a:lnSpc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Оперативная доставка </a:t>
            </a:r>
            <a:r>
              <a:rPr lang="ru-RU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ресурсов, создание </a:t>
            </a: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индивидуальных   образовательных траекторий</a:t>
            </a:r>
          </a:p>
          <a:p>
            <a:pPr marL="180975" indent="-180975"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700" dirty="0" smtClean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 marL="180975" indent="-180975" algn="l">
              <a:lnSpc>
                <a:spcPct val="100000"/>
              </a:lnSpc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Интеграция с системами управления учебным процессом  </a:t>
            </a:r>
            <a:r>
              <a:rPr lang="en-US" b="1" dirty="0" err="1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NetSchool</a:t>
            </a: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и   Сетевой город. Образование</a:t>
            </a:r>
          </a:p>
          <a:p>
            <a:pPr marL="180975" indent="-180975"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700" dirty="0" smtClean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  <a:p>
            <a:pPr marL="180975" indent="-180975" algn="l">
              <a:lnSpc>
                <a:spcPct val="100000"/>
              </a:lnSpc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chemeClr val="dk1"/>
                </a:solidFill>
                <a:latin typeface="+mn-lt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Оптимизация и автоматизация </a:t>
            </a:r>
            <a:r>
              <a:rPr lang="ru-RU" dirty="0" smtClean="0">
                <a:solidFill>
                  <a:schemeClr val="dk1"/>
                </a:solidFill>
                <a:latin typeface="+mn-lt"/>
              </a:rPr>
              <a:t>труда педагогов по  </a:t>
            </a: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планированию и  организации учебного процесса</a:t>
            </a:r>
          </a:p>
          <a:p>
            <a:pPr marL="180975" indent="-180975"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700" b="1" dirty="0" smtClean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  <a:p>
            <a:pPr marL="180975" indent="-180975" algn="l">
              <a:lnSpc>
                <a:spcPct val="100000"/>
              </a:lnSpc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dirty="0" smtClean="0">
                <a:solidFill>
                  <a:schemeClr val="dk1"/>
                </a:solidFill>
              </a:rPr>
              <a:t> </a:t>
            </a:r>
            <a:r>
              <a:rPr lang="ru-RU" dirty="0" smtClean="0">
                <a:solidFill>
                  <a:schemeClr val="dk1"/>
                </a:solidFill>
                <a:latin typeface="+mn-lt"/>
              </a:rPr>
              <a:t>Ресурсы платформы можно применять с </a:t>
            </a: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различными техническими   устройствами</a:t>
            </a:r>
            <a:endParaRPr lang="ru-RU" sz="1600" dirty="0">
              <a:latin typeface="+mn-lt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279" y="1730774"/>
            <a:ext cx="715962" cy="74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кругленный прямоугольник 7"/>
          <p:cNvSpPr/>
          <p:nvPr/>
        </p:nvSpPr>
        <p:spPr>
          <a:xfrm>
            <a:off x="285750" y="5117182"/>
            <a:ext cx="8601075" cy="635351"/>
          </a:xfrm>
          <a:prstGeom prst="roundRect">
            <a:avLst/>
          </a:prstGeom>
          <a:solidFill>
            <a:srgbClr val="CCECFF">
              <a:alpha val="50196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>Создание </a:t>
            </a:r>
            <a:r>
              <a:rPr lang="ru-RU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условий для учебной и социальной успешности </a:t>
            </a:r>
            <a:r>
              <a:rPr lang="ru-RU" dirty="0" smtClean="0">
                <a:solidFill>
                  <a:schemeClr val="tx1"/>
                </a:solidFill>
              </a:rPr>
              <a:t>каждого учащегося </a:t>
            </a:r>
            <a:r>
              <a:rPr lang="ru-RU" b="1" dirty="0" smtClean="0">
                <a:solidFill>
                  <a:srgbClr val="0070C0"/>
                </a:solidFill>
              </a:rPr>
              <a:t>независимо от территории проживания и состояния здоровья</a:t>
            </a:r>
          </a:p>
        </p:txBody>
      </p:sp>
      <p:sp>
        <p:nvSpPr>
          <p:cNvPr id="9" name="AutoShape 18"/>
          <p:cNvSpPr>
            <a:spLocks noChangeArrowheads="1"/>
          </p:cNvSpPr>
          <p:nvPr/>
        </p:nvSpPr>
        <p:spPr bwMode="auto">
          <a:xfrm>
            <a:off x="304801" y="193224"/>
            <a:ext cx="8601074" cy="81313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Цифровая учебная платформа. Реализация в образовании модели «облачные технологии»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27"/>
          <p:cNvSpPr>
            <a:spLocks noChangeArrowheads="1"/>
          </p:cNvSpPr>
          <p:nvPr/>
        </p:nvSpPr>
        <p:spPr bwMode="auto">
          <a:xfrm>
            <a:off x="142875" y="948633"/>
            <a:ext cx="8867775" cy="63535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Платформа объединяет </a:t>
            </a:r>
            <a:r>
              <a:rPr lang="ru-RU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ресурсы по </a:t>
            </a:r>
            <a:r>
              <a:rPr lang="ru-RU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всем основным </a:t>
            </a:r>
            <a:r>
              <a:rPr lang="ru-RU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образовательным областям </a:t>
            </a:r>
            <a:r>
              <a:rPr lang="ru-RU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для учащихся </a:t>
            </a: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1–11 </a:t>
            </a:r>
            <a:r>
              <a:rPr lang="ru-RU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классов</a:t>
            </a:r>
            <a:r>
              <a:rPr lang="ru-RU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, а также </a:t>
            </a: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для </a:t>
            </a:r>
            <a:r>
              <a:rPr lang="ru-RU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детей </a:t>
            </a: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дошкольного возраста</a:t>
            </a:r>
            <a:r>
              <a:rPr lang="ru-RU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. </a:t>
            </a:r>
            <a:endParaRPr lang="ru-RU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246" y="1723176"/>
            <a:ext cx="4002643" cy="258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27"/>
          <p:cNvSpPr>
            <a:spLocks noChangeArrowheads="1"/>
          </p:cNvSpPr>
          <p:nvPr/>
        </p:nvSpPr>
        <p:spPr bwMode="auto">
          <a:xfrm>
            <a:off x="205822" y="5130456"/>
            <a:ext cx="8642904" cy="9223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 algn="l">
              <a:buFont typeface="Arial" pitchFamily="34" charset="0"/>
              <a:buChar char="•"/>
            </a:pPr>
            <a:r>
              <a:rPr lang="ru-RU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Реализация принципа </a:t>
            </a:r>
            <a:r>
              <a:rPr lang="ru-RU" dirty="0" smtClean="0"/>
              <a:t>преемственности образования</a:t>
            </a:r>
          </a:p>
          <a:p>
            <a:pPr marL="180975" indent="-180975" algn="l"/>
            <a:endParaRPr lang="ru-RU" sz="400" dirty="0" smtClean="0"/>
          </a:p>
          <a:p>
            <a:pPr marL="180975" indent="-180975" algn="l"/>
            <a:endParaRPr lang="ru-RU" sz="400" dirty="0" smtClean="0"/>
          </a:p>
          <a:p>
            <a:pPr marL="180975" indent="-180975" algn="l">
              <a:buFont typeface="Arial" pitchFamily="34" charset="0"/>
              <a:buChar char="•"/>
            </a:pPr>
            <a:r>
              <a:rPr lang="ru-RU" dirty="0" smtClean="0"/>
              <a:t> Поддержка образовательных учреждений, объединяющихся в крупные   образовательные комплексы</a:t>
            </a:r>
            <a:endParaRPr lang="ru-RU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3" descr="\\Pm-server2\common\Кривохижина_Татьяна\Денис\Ресурсы образования\2013\Статья про портал\+\Web\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7376" y="2357469"/>
            <a:ext cx="4684891" cy="2723093"/>
          </a:xfrm>
          <a:prstGeom prst="rect">
            <a:avLst/>
          </a:prstGeom>
          <a:noFill/>
          <a:effectLst/>
        </p:spPr>
      </p:pic>
      <p:sp>
        <p:nvSpPr>
          <p:cNvPr id="11" name="AutoShape 18"/>
          <p:cNvSpPr>
            <a:spLocks noChangeArrowheads="1"/>
          </p:cNvSpPr>
          <p:nvPr/>
        </p:nvSpPr>
        <p:spPr bwMode="auto">
          <a:xfrm>
            <a:off x="304801" y="266192"/>
            <a:ext cx="8601074" cy="457644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Цифровая учебная платформа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:\Разработки\КОНКУРСЫ\ИИСС\_на 3 этап\Учимся правильно говорить\_для сайта\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5686" y="1161446"/>
            <a:ext cx="2841600" cy="2132114"/>
          </a:xfrm>
          <a:prstGeom prst="rect">
            <a:avLst/>
          </a:prstGeom>
          <a:noFill/>
          <a:ln w="0">
            <a:noFill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74813" y="914218"/>
            <a:ext cx="5564012" cy="294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развитие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творческих способностей </a:t>
            </a:r>
          </a:p>
          <a:p>
            <a:pPr marL="266700" indent="-266700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развитие мыслительной деятельности</a:t>
            </a:r>
          </a:p>
          <a:p>
            <a:pPr marL="266700" indent="-266700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развитие речевых навыков</a:t>
            </a:r>
          </a:p>
          <a:p>
            <a:pPr marL="266700" indent="-266700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расширение </a:t>
            </a: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кругозора </a:t>
            </a:r>
          </a:p>
          <a:p>
            <a:pPr marL="266700" indent="-266700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изучение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окружающего мира</a:t>
            </a:r>
          </a:p>
          <a:p>
            <a:pPr marL="266700" indent="-266700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формирование математических </a:t>
            </a: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представлений </a:t>
            </a:r>
          </a:p>
          <a:p>
            <a:pPr marL="266700" indent="-266700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знакомство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с основами информатики</a:t>
            </a:r>
          </a:p>
          <a:p>
            <a:pPr marL="266700" indent="-266700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патриотическое и нравственное воспитание</a:t>
            </a:r>
          </a:p>
          <a:p>
            <a:pPr marL="266700" indent="-266700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 err="1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логокоррекция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ru-RU" dirty="0" err="1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психокоррекция</a:t>
            </a:r>
            <a:endParaRPr lang="ru-RU" sz="1600" dirty="0">
              <a:solidFill>
                <a:schemeClr val="accent4">
                  <a:lumMod val="85000"/>
                  <a:lumOff val="15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8" name="Picture 8" descr="\\Pm-server2\Common\Кривохижина_Татьяна\на_страничку_НД\Развитие речи. Программно-методический комплекс\01_RazvitieRech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226" y="3971924"/>
            <a:ext cx="2814050" cy="211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1120" y="3971924"/>
            <a:ext cx="2848680" cy="210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7114" y="3978921"/>
            <a:ext cx="2849323" cy="210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AutoShape 18"/>
          <p:cNvSpPr>
            <a:spLocks noChangeArrowheads="1"/>
          </p:cNvSpPr>
          <p:nvPr/>
        </p:nvSpPr>
        <p:spPr bwMode="auto">
          <a:xfrm>
            <a:off x="304801" y="266192"/>
            <a:ext cx="8601074" cy="457644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Ресурсы для дошкольного образования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:\Documents and Settings\thaeva\Мои документы\Мои рисунки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3725" y="1209676"/>
            <a:ext cx="2805374" cy="2183656"/>
          </a:xfrm>
          <a:prstGeom prst="rect">
            <a:avLst/>
          </a:prstGeom>
          <a:noFill/>
          <a:effectLst/>
        </p:spPr>
      </p:pic>
      <p:pic>
        <p:nvPicPr>
          <p:cNvPr id="8" name="Picture 3" descr="\\Pm-server2\common\Кривохижина Татьяна\на страничку НД\Интерактивные наглядные пособия. Начальная математика\08_INP_NachMate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9014" y="3939819"/>
            <a:ext cx="2846386" cy="213536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7" descr="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124" y="3946026"/>
            <a:ext cx="2778835" cy="211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 descr="_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5263" y="1205922"/>
            <a:ext cx="2860137" cy="217757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271111" y="904347"/>
            <a:ext cx="2757839" cy="294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182563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Русский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язык</a:t>
            </a:r>
          </a:p>
          <a:p>
            <a:pPr marL="182563" indent="-182563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Развитие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речи</a:t>
            </a:r>
          </a:p>
          <a:p>
            <a:pPr marL="182563" indent="-182563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Литературное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чтение</a:t>
            </a:r>
          </a:p>
          <a:p>
            <a:pPr marL="182563" indent="-182563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Окружающий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мир</a:t>
            </a:r>
          </a:p>
          <a:p>
            <a:pPr marL="182563" indent="-182563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Математика</a:t>
            </a:r>
            <a:endParaRPr lang="ru-RU" dirty="0">
              <a:solidFill>
                <a:schemeClr val="accent4">
                  <a:lumMod val="85000"/>
                  <a:lumOff val="15000"/>
                </a:schemeClr>
              </a:solidFill>
              <a:latin typeface="+mn-lt"/>
            </a:endParaRPr>
          </a:p>
          <a:p>
            <a:pPr marL="182563" indent="-182563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Музыка</a:t>
            </a:r>
            <a:endParaRPr lang="ru-RU" dirty="0">
              <a:solidFill>
                <a:schemeClr val="accent4">
                  <a:lumMod val="85000"/>
                  <a:lumOff val="15000"/>
                </a:schemeClr>
              </a:solidFill>
              <a:latin typeface="+mn-lt"/>
            </a:endParaRPr>
          </a:p>
          <a:p>
            <a:pPr marL="182563" indent="-182563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ИЗО</a:t>
            </a:r>
            <a:endParaRPr lang="ru-RU" dirty="0">
              <a:solidFill>
                <a:schemeClr val="accent4">
                  <a:lumMod val="85000"/>
                  <a:lumOff val="15000"/>
                </a:schemeClr>
              </a:solidFill>
              <a:latin typeface="+mn-lt"/>
            </a:endParaRPr>
          </a:p>
          <a:p>
            <a:pPr marL="182563" indent="-182563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Технология</a:t>
            </a:r>
          </a:p>
          <a:p>
            <a:pPr marL="182563" indent="-182563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 smtClean="0">
                <a:latin typeface="Arial" charset="0"/>
              </a:rPr>
              <a:t>ОБЖ</a:t>
            </a:r>
            <a:endParaRPr lang="ru-RU" sz="1600" dirty="0">
              <a:solidFill>
                <a:schemeClr val="accent4">
                  <a:lumMod val="85000"/>
                  <a:lumOff val="15000"/>
                </a:schemeClr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1030" y="3953582"/>
            <a:ext cx="2793045" cy="2101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4" name="AutoShape 18"/>
          <p:cNvSpPr>
            <a:spLocks noChangeArrowheads="1"/>
          </p:cNvSpPr>
          <p:nvPr/>
        </p:nvSpPr>
        <p:spPr bwMode="auto">
          <a:xfrm>
            <a:off x="304801" y="266192"/>
            <a:ext cx="8601074" cy="457644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Ресурсы для начального общего образования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530" y="4042482"/>
            <a:ext cx="2676745" cy="200198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3" descr="D:\презентация\Новая папка\01_ITZ_Biolog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1349" y="1466850"/>
            <a:ext cx="2680891" cy="206464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0179" name="Picture 3" descr="C:\Users\lexa\Desktop\03_Uchim_izuchat_histiry_PM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198" y="4037129"/>
            <a:ext cx="2670840" cy="2003130"/>
          </a:xfrm>
          <a:prstGeom prst="rect">
            <a:avLst/>
          </a:prstGeom>
          <a:noFill/>
          <a:effectLst/>
        </p:spPr>
      </p:pic>
      <p:pic>
        <p:nvPicPr>
          <p:cNvPr id="15" name="Picture 3" descr="D:\презентация\02_Ekonom_Ggeografiy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69194" y="4039159"/>
            <a:ext cx="2678956" cy="200921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386293" y="1098375"/>
            <a:ext cx="2471208" cy="294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182563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 Математика </a:t>
            </a:r>
          </a:p>
          <a:p>
            <a:pPr marL="182563" indent="-182563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Русский язык</a:t>
            </a:r>
          </a:p>
          <a:p>
            <a:pPr marL="182563" indent="-182563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 История</a:t>
            </a:r>
          </a:p>
          <a:p>
            <a:pPr marL="182563" indent="-182563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 Физика</a:t>
            </a:r>
            <a:endParaRPr lang="ru-RU" dirty="0">
              <a:solidFill>
                <a:schemeClr val="accent4">
                  <a:lumMod val="85000"/>
                  <a:lumOff val="15000"/>
                </a:schemeClr>
              </a:solidFill>
              <a:latin typeface="+mn-lt"/>
            </a:endParaRPr>
          </a:p>
          <a:p>
            <a:pPr marL="182563" indent="-182563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 Биология</a:t>
            </a:r>
          </a:p>
          <a:p>
            <a:pPr marL="182563" indent="-182563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 Химия</a:t>
            </a:r>
          </a:p>
          <a:p>
            <a:pPr marL="182563" indent="-182563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 География</a:t>
            </a:r>
          </a:p>
          <a:p>
            <a:pPr marL="182563" indent="-182563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 МХК </a:t>
            </a:r>
          </a:p>
          <a:p>
            <a:pPr marL="182563" indent="-182563" algn="l">
              <a:lnSpc>
                <a:spcPct val="70000"/>
              </a:lnSpc>
              <a:spcBef>
                <a:spcPct val="50000"/>
              </a:spcBef>
              <a:buClr>
                <a:srgbClr val="0070C0"/>
              </a:buClr>
              <a:buSzPct val="130000"/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ОБЖ</a:t>
            </a:r>
            <a:endParaRPr lang="ru-RU" sz="1600" dirty="0">
              <a:solidFill>
                <a:schemeClr val="accent4">
                  <a:lumMod val="85000"/>
                  <a:lumOff val="15000"/>
                </a:schemeClr>
              </a:solidFill>
              <a:latin typeface="Arial" charset="0"/>
            </a:endParaRPr>
          </a:p>
        </p:txBody>
      </p:sp>
      <p:pic>
        <p:nvPicPr>
          <p:cNvPr id="13" name="Picture 14" descr="\\pm-server2\Департамент образования\Скриншоты_Обложки\ПМК_\Виртуальные лабораторные работы по физике. 7-9 класс\Скриншоты\04_Virtual_Lab_rab_po_fizik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99688" y="1462811"/>
            <a:ext cx="2744262" cy="205819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4" name="AutoShape 18"/>
          <p:cNvSpPr>
            <a:spLocks noChangeArrowheads="1"/>
          </p:cNvSpPr>
          <p:nvPr/>
        </p:nvSpPr>
        <p:spPr bwMode="auto">
          <a:xfrm>
            <a:off x="304801" y="193224"/>
            <a:ext cx="8601074" cy="81313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Ресурсы для основного общего, среднего (полного) общего образования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9075" y="832328"/>
            <a:ext cx="8705849" cy="2310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300"/>
              </a:lnSpc>
              <a:spcAft>
                <a:spcPts val="1200"/>
              </a:spcAft>
              <a:defRPr/>
            </a:pP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Более 1</a:t>
            </a:r>
            <a:r>
              <a:rPr lang="en-US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5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лет </a:t>
            </a:r>
            <a:r>
              <a:rPr lang="ru-RU" dirty="0" smtClean="0"/>
              <a:t>деятельность компании «Новый Диск» направлена на р</a:t>
            </a:r>
            <a:r>
              <a:rPr lang="ru-RU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азработку и внедрение </a:t>
            </a: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в образовательные учреждения </a:t>
            </a: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инновационных программных решений и продуктов</a:t>
            </a:r>
            <a:r>
              <a:rPr lang="ru-RU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algn="l">
              <a:lnSpc>
                <a:spcPts val="2300"/>
              </a:lnSpc>
              <a:defRPr/>
            </a:pPr>
            <a:r>
              <a:rPr lang="ru-RU" spc="-30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В </a:t>
            </a:r>
            <a:r>
              <a:rPr lang="ru-RU" spc="-30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своей </a:t>
            </a:r>
            <a:r>
              <a:rPr lang="ru-RU" spc="-30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работе мы ориентируемся </a:t>
            </a:r>
            <a:r>
              <a:rPr lang="ru-RU" spc="-30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на </a:t>
            </a:r>
            <a:r>
              <a:rPr lang="ru-RU" spc="-30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тенденции развития и модернизации </a:t>
            </a:r>
            <a:r>
              <a:rPr lang="ru-RU" spc="-30" dirty="0" err="1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обра-зования</a:t>
            </a:r>
            <a:r>
              <a:rPr lang="ru-RU" spc="-30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, потребности</a:t>
            </a:r>
            <a:r>
              <a:rPr lang="en-US" spc="-30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pc="-30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педагогической практики,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что позволяет идти </a:t>
            </a: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в ногу со временем </a:t>
            </a:r>
            <a:r>
              <a:rPr lang="en-US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– </a:t>
            </a: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создавать </a:t>
            </a: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актуальную и содержательно качественную </a:t>
            </a:r>
            <a:r>
              <a:rPr lang="ru-RU" b="1" dirty="0" err="1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мульти-медийную</a:t>
            </a: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учебную продукцию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.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421" y="3305175"/>
            <a:ext cx="3992528" cy="2614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50" descr="\\Pm-server2\common\Захаров\Материалы\Апробация\2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3449" y="3305175"/>
            <a:ext cx="3898353" cy="2612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AutoShape 18"/>
          <p:cNvSpPr>
            <a:spLocks noChangeArrowheads="1"/>
          </p:cNvSpPr>
          <p:nvPr/>
        </p:nvSpPr>
        <p:spPr bwMode="auto">
          <a:xfrm>
            <a:off x="304801" y="237617"/>
            <a:ext cx="8601074" cy="457644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eaLnBrk="0" latinLnBrk="0" hangingPunct="0">
              <a:tabLst/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Деятельность компании в сфере образования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1" descr="Untitled-3-1.e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818" y="2667000"/>
            <a:ext cx="3240082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Прямоугольник 27"/>
          <p:cNvSpPr>
            <a:spLocks noChangeArrowheads="1"/>
          </p:cNvSpPr>
          <p:nvPr/>
        </p:nvSpPr>
        <p:spPr bwMode="auto">
          <a:xfrm>
            <a:off x="295274" y="979311"/>
            <a:ext cx="8601076" cy="1168547"/>
          </a:xfrm>
          <a:prstGeom prst="roundRect">
            <a:avLst/>
          </a:prstGeom>
          <a:solidFill>
            <a:srgbClr val="CCEC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dirty="0">
                <a:solidFill>
                  <a:schemeClr val="tx1"/>
                </a:solidFill>
              </a:rPr>
              <a:t>Это н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овое </a:t>
            </a:r>
            <a:r>
              <a:rPr lang="ru-RU" b="1" dirty="0">
                <a:solidFill>
                  <a:srgbClr val="0070C0"/>
                </a:solidFill>
              </a:rPr>
              <a:t>технологическое решение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помогает образовательным </a:t>
            </a: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учреждениям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организовать </a:t>
            </a:r>
            <a:r>
              <a:rPr lang="ru-RU" b="1" dirty="0">
                <a:solidFill>
                  <a:srgbClr val="0070C0"/>
                </a:solidFill>
                <a:latin typeface="Arial" charset="0"/>
              </a:rPr>
              <a:t>единое информационно-методическое пространство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, которое обеспечит </a:t>
            </a: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потребности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различных целевых групп образовательного процесса:</a:t>
            </a:r>
          </a:p>
        </p:txBody>
      </p:sp>
      <p:sp>
        <p:nvSpPr>
          <p:cNvPr id="19461" name="Прямоугольник 27"/>
          <p:cNvSpPr>
            <a:spLocks noChangeArrowheads="1"/>
          </p:cNvSpPr>
          <p:nvPr/>
        </p:nvSpPr>
        <p:spPr bwMode="auto">
          <a:xfrm>
            <a:off x="152398" y="2367492"/>
            <a:ext cx="5829301" cy="3445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 algn="l">
              <a:spcAft>
                <a:spcPts val="12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</a:rPr>
              <a:t>Учащиеся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смогут иметь доступ </a:t>
            </a:r>
            <a:r>
              <a:rPr lang="ru-RU" dirty="0" smtClean="0">
                <a:solidFill>
                  <a:schemeClr val="tx1"/>
                </a:solidFill>
              </a:rPr>
              <a:t>к необходимым  </a:t>
            </a:r>
            <a:r>
              <a:rPr lang="ru-RU" dirty="0">
                <a:solidFill>
                  <a:schemeClr val="tx1"/>
                </a:solidFill>
              </a:rPr>
              <a:t>учебным материалам и </a:t>
            </a:r>
            <a:r>
              <a:rPr lang="ru-RU" dirty="0" smtClean="0">
                <a:solidFill>
                  <a:schemeClr val="tx1"/>
                </a:solidFill>
              </a:rPr>
              <a:t>возможность заниматься самообразованием в </a:t>
            </a:r>
            <a:r>
              <a:rPr lang="ru-RU" dirty="0">
                <a:solidFill>
                  <a:schemeClr val="tx1"/>
                </a:solidFill>
              </a:rPr>
              <a:t>дистанционной форме</a:t>
            </a:r>
            <a:r>
              <a:rPr lang="ru-RU" dirty="0" smtClean="0">
                <a:solidFill>
                  <a:schemeClr val="tx1"/>
                </a:solidFill>
              </a:rPr>
              <a:t>;</a:t>
            </a:r>
          </a:p>
          <a:p>
            <a:pPr marL="180975" indent="-180975" algn="l">
              <a:spcAft>
                <a:spcPts val="12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b="1" dirty="0">
                <a:solidFill>
                  <a:srgbClr val="0070C0"/>
                </a:solidFill>
              </a:rPr>
              <a:t>Учителя</a:t>
            </a:r>
            <a:r>
              <a:rPr lang="ru-RU" dirty="0">
                <a:solidFill>
                  <a:schemeClr val="tx1"/>
                </a:solidFill>
              </a:rPr>
              <a:t> –</a:t>
            </a:r>
            <a:r>
              <a:rPr lang="ru-RU" dirty="0"/>
              <a:t> </a:t>
            </a:r>
            <a:r>
              <a:rPr lang="ru-RU" dirty="0">
                <a:solidFill>
                  <a:schemeClr val="tx1"/>
                </a:solidFill>
              </a:rPr>
              <a:t>оперативно отбирать для </a:t>
            </a:r>
            <a:r>
              <a:rPr lang="ru-RU" dirty="0" smtClean="0">
                <a:solidFill>
                  <a:schemeClr val="tx1"/>
                </a:solidFill>
              </a:rPr>
              <a:t>занятий ресурсы и использовать </a:t>
            </a:r>
            <a:r>
              <a:rPr lang="ru-RU" dirty="0">
                <a:solidFill>
                  <a:schemeClr val="tx1"/>
                </a:solidFill>
              </a:rPr>
              <a:t>ИКТ для решения </a:t>
            </a:r>
            <a:r>
              <a:rPr lang="ru-RU" dirty="0" smtClean="0">
                <a:solidFill>
                  <a:schemeClr val="tx1"/>
                </a:solidFill>
              </a:rPr>
              <a:t>различных профессиональных </a:t>
            </a:r>
            <a:r>
              <a:rPr lang="ru-RU" dirty="0">
                <a:solidFill>
                  <a:schemeClr val="tx1"/>
                </a:solidFill>
              </a:rPr>
              <a:t>задач</a:t>
            </a:r>
            <a:r>
              <a:rPr lang="ru-RU" dirty="0" smtClean="0">
                <a:solidFill>
                  <a:schemeClr val="tx1"/>
                </a:solidFill>
              </a:rPr>
              <a:t>;</a:t>
            </a:r>
          </a:p>
          <a:p>
            <a:pPr marL="180975" indent="-180975" algn="l">
              <a:spcAft>
                <a:spcPts val="12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b="1" dirty="0">
                <a:solidFill>
                  <a:srgbClr val="0070C0"/>
                </a:solidFill>
              </a:rPr>
              <a:t>Родители </a:t>
            </a:r>
            <a:r>
              <a:rPr lang="ru-RU" dirty="0">
                <a:solidFill>
                  <a:schemeClr val="tx1"/>
                </a:solidFill>
              </a:rPr>
              <a:t>– активно участвовать в </a:t>
            </a:r>
            <a:r>
              <a:rPr lang="ru-RU" dirty="0" smtClean="0">
                <a:solidFill>
                  <a:schemeClr val="tx1"/>
                </a:solidFill>
              </a:rPr>
              <a:t>образовании </a:t>
            </a:r>
            <a:r>
              <a:rPr lang="ru-RU" dirty="0">
                <a:solidFill>
                  <a:schemeClr val="tx1"/>
                </a:solidFill>
              </a:rPr>
              <a:t>своих </a:t>
            </a:r>
            <a:r>
              <a:rPr lang="ru-RU" dirty="0" smtClean="0">
                <a:solidFill>
                  <a:schemeClr val="tx1"/>
                </a:solidFill>
              </a:rPr>
              <a:t>детей, контролировать их успеваемость;</a:t>
            </a:r>
          </a:p>
          <a:p>
            <a:pPr marL="180975" indent="-180975" algn="l">
              <a:spcAft>
                <a:spcPts val="12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b="1" dirty="0">
                <a:solidFill>
                  <a:srgbClr val="0070C0"/>
                </a:solidFill>
              </a:rPr>
              <a:t>Администрация</a:t>
            </a:r>
            <a:r>
              <a:rPr lang="ru-RU" dirty="0"/>
              <a:t> </a:t>
            </a:r>
            <a:r>
              <a:rPr lang="ru-RU" dirty="0">
                <a:solidFill>
                  <a:schemeClr val="tx1"/>
                </a:solidFill>
              </a:rPr>
              <a:t>– </a:t>
            </a:r>
            <a:r>
              <a:rPr lang="ru-RU" dirty="0" smtClean="0">
                <a:solidFill>
                  <a:schemeClr val="tx1"/>
                </a:solidFill>
              </a:rPr>
              <a:t>контролировать </a:t>
            </a:r>
            <a:r>
              <a:rPr lang="ru-RU" dirty="0" err="1" smtClean="0">
                <a:solidFill>
                  <a:schemeClr val="tx1"/>
                </a:solidFill>
              </a:rPr>
              <a:t>эффектив-ность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использования </a:t>
            </a:r>
            <a:r>
              <a:rPr lang="ru-RU" dirty="0" smtClean="0">
                <a:solidFill>
                  <a:schemeClr val="tx1"/>
                </a:solidFill>
              </a:rPr>
              <a:t>цифровых образовательных ресурсов </a:t>
            </a:r>
            <a:r>
              <a:rPr lang="ru-RU" dirty="0">
                <a:solidFill>
                  <a:schemeClr val="tx1"/>
                </a:solidFill>
              </a:rPr>
              <a:t>и организации </a:t>
            </a:r>
            <a:r>
              <a:rPr lang="ru-RU" dirty="0" err="1" smtClean="0">
                <a:solidFill>
                  <a:schemeClr val="tx1"/>
                </a:solidFill>
              </a:rPr>
              <a:t>информационно-образо-вательной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среды образовательного </a:t>
            </a:r>
            <a:r>
              <a:rPr lang="ru-RU" dirty="0" smtClean="0">
                <a:solidFill>
                  <a:schemeClr val="tx1"/>
                </a:solidFill>
              </a:rPr>
              <a:t>учреждения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AutoShape 18"/>
          <p:cNvSpPr>
            <a:spLocks noChangeArrowheads="1"/>
          </p:cNvSpPr>
          <p:nvPr/>
        </p:nvSpPr>
        <p:spPr bwMode="auto">
          <a:xfrm>
            <a:off x="304801" y="266192"/>
            <a:ext cx="8601074" cy="457644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Цифровая учебная платформа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3999" y="1132047"/>
            <a:ext cx="8415867" cy="1056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ru-RU" dirty="0" smtClean="0"/>
          </a:p>
          <a:p>
            <a:pPr algn="l"/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344312" y="1202202"/>
            <a:ext cx="8500913" cy="815223"/>
          </a:xfrm>
          <a:prstGeom prst="rect">
            <a:avLst/>
          </a:prstGeom>
          <a:ln w="19050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ru-RU" dirty="0" smtClean="0"/>
              <a:t>Планшеты обладают </a:t>
            </a:r>
            <a:r>
              <a:rPr lang="ru-RU" dirty="0" smtClean="0">
                <a:solidFill>
                  <a:srgbClr val="0070C0"/>
                </a:solidFill>
              </a:rPr>
              <a:t>существенным мотивационным воздействием </a:t>
            </a:r>
            <a:r>
              <a:rPr lang="ru-RU" dirty="0" smtClean="0"/>
              <a:t>на новое поколение учеников, они способствуют интеграции образования </a:t>
            </a:r>
            <a:r>
              <a:rPr lang="ru-RU" dirty="0" smtClean="0">
                <a:solidFill>
                  <a:srgbClr val="0070C0"/>
                </a:solidFill>
              </a:rPr>
              <a:t>в цифровое окружение</a:t>
            </a:r>
            <a:r>
              <a:rPr lang="ru-RU" dirty="0" smtClean="0"/>
              <a:t> современного человека.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9938" y="2126570"/>
            <a:ext cx="8606887" cy="715089"/>
          </a:xfrm>
          <a:prstGeom prst="roundRect">
            <a:avLst/>
          </a:prstGeom>
          <a:solidFill>
            <a:srgbClr val="CCECFF">
              <a:alpha val="50196"/>
            </a:srgbClr>
          </a:solidFill>
          <a:ln w="19050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dirty="0" smtClean="0"/>
              <a:t>Внедрение в учебный процесс этого </a:t>
            </a:r>
            <a:r>
              <a:rPr lang="ru-RU" b="1" dirty="0" smtClean="0">
                <a:solidFill>
                  <a:srgbClr val="0070C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нового технического средства</a:t>
            </a:r>
            <a:r>
              <a:rPr lang="ru-RU" b="1" dirty="0" smtClean="0"/>
              <a:t> </a:t>
            </a:r>
            <a:r>
              <a:rPr lang="ru-RU" dirty="0" smtClean="0"/>
              <a:t>должно сопровождаться созданием </a:t>
            </a:r>
            <a:r>
              <a:rPr lang="ru-RU" b="1" dirty="0" smtClean="0">
                <a:solidFill>
                  <a:srgbClr val="0070C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специального учебного контента</a:t>
            </a:r>
            <a:r>
              <a:rPr lang="ru-RU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5123" y="3040562"/>
            <a:ext cx="5588380" cy="286232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Ресурсы для планшетов от «Нового Диска»</a:t>
            </a:r>
          </a:p>
          <a:p>
            <a:pPr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dirty="0" smtClean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 algn="l">
              <a:lnSpc>
                <a:spcPct val="100000"/>
              </a:lnSpc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обеспечивают </a:t>
            </a: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самостоятельную </a:t>
            </a:r>
            <a:r>
              <a:rPr lang="ru-RU" b="1" dirty="0" err="1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учебно</a:t>
            </a: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pPr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 познавательную </a:t>
            </a:r>
            <a:r>
              <a:rPr lang="ru-RU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деятельность учащихся,</a:t>
            </a:r>
          </a:p>
          <a:p>
            <a:pPr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dirty="0" smtClean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 algn="l">
              <a:lnSpc>
                <a:spcPct val="100000"/>
              </a:lnSpc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развивают </a:t>
            </a: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инициативность</a:t>
            </a:r>
            <a:r>
              <a:rPr lang="ru-RU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, формируют </a:t>
            </a:r>
          </a:p>
          <a:p>
            <a:pPr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исследовательские, информационные </a:t>
            </a:r>
          </a:p>
          <a:p>
            <a:pPr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 и рефлексивные компетенции и умения</a:t>
            </a:r>
          </a:p>
          <a:p>
            <a:pPr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dirty="0" smtClean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 algn="l">
              <a:lnSpc>
                <a:spcPct val="100000"/>
              </a:lnSpc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dirty="0" smtClean="0">
                <a:solidFill>
                  <a:schemeClr val="dk1"/>
                </a:solidFill>
              </a:rPr>
              <a:t>соответствуют </a:t>
            </a:r>
            <a:r>
              <a:rPr lang="ru-RU" b="1" dirty="0" err="1" smtClean="0">
                <a:solidFill>
                  <a:srgbClr val="0070C0"/>
                </a:solidFill>
              </a:rPr>
              <a:t>дизайн-эргономическим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</a:p>
          <a:p>
            <a:pPr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rgbClr val="0070C0"/>
                </a:solidFill>
              </a:rPr>
              <a:t>  особенностям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chemeClr val="dk1"/>
                </a:solidFill>
              </a:rPr>
              <a:t>сенсорных мобильных </a:t>
            </a:r>
          </a:p>
          <a:p>
            <a:pPr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chemeClr val="dk1"/>
                </a:solidFill>
              </a:rPr>
              <a:t>  устройств</a:t>
            </a:r>
            <a:endParaRPr lang="ru-RU" dirty="0" smtClean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\\Pm-server2\Common\Презентация Samsung\Для Дениса\+\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9625" y="3301064"/>
            <a:ext cx="3457901" cy="2352105"/>
          </a:xfrm>
          <a:prstGeom prst="rect">
            <a:avLst/>
          </a:prstGeom>
          <a:noFill/>
        </p:spPr>
      </p:pic>
      <p:sp>
        <p:nvSpPr>
          <p:cNvPr id="9" name="AutoShape 18"/>
          <p:cNvSpPr>
            <a:spLocks noChangeArrowheads="1"/>
          </p:cNvSpPr>
          <p:nvPr/>
        </p:nvSpPr>
        <p:spPr bwMode="auto">
          <a:xfrm>
            <a:off x="304801" y="240849"/>
            <a:ext cx="8601074" cy="81313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Внедрение в учебный процесс электронных мобильных устройств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9536" y="1222562"/>
            <a:ext cx="8666339" cy="815223"/>
          </a:xfrm>
          <a:prstGeom prst="rect">
            <a:avLst/>
          </a:prstGeom>
          <a:ln w="19050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Современный образовательный процесс основывается на проблемных, деятельностный, практико-ориентированных формах обучения. Ведущее место среди таких форм занимает </a:t>
            </a:r>
            <a:r>
              <a:rPr lang="ru-RU" b="1" dirty="0" smtClean="0">
                <a:solidFill>
                  <a:srgbClr val="0070C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проектная деятельность</a:t>
            </a:r>
            <a:r>
              <a:rPr lang="ru-RU" dirty="0" smtClean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378" y="2178368"/>
            <a:ext cx="5243248" cy="377064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Интерактивные конструкторские среды </a:t>
            </a:r>
          </a:p>
          <a:p>
            <a:pPr algn="l">
              <a:lnSpc>
                <a:spcPct val="100000"/>
              </a:lnSpc>
              <a:spcAft>
                <a:spcPts val="120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«Фантазеры» и «Проектная деятельность»</a:t>
            </a:r>
          </a:p>
          <a:p>
            <a:pPr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dirty="0" smtClean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 lvl="0" algn="l">
              <a:buFont typeface="Arial" pitchFamily="34" charset="0"/>
              <a:buChar char="•"/>
            </a:pPr>
            <a:r>
              <a:rPr lang="ru-RU" dirty="0" smtClean="0"/>
              <a:t> позволяют организовать </a:t>
            </a:r>
            <a:r>
              <a:rPr lang="ru-RU" b="1" dirty="0" smtClean="0">
                <a:solidFill>
                  <a:srgbClr val="0070C0"/>
                </a:solidFill>
              </a:rPr>
              <a:t>познавательно-</a:t>
            </a:r>
          </a:p>
          <a:p>
            <a:pPr lvl="0" algn="l"/>
            <a:r>
              <a:rPr lang="ru-RU" b="1" dirty="0" smtClean="0">
                <a:solidFill>
                  <a:srgbClr val="0070C0"/>
                </a:solidFill>
              </a:rPr>
              <a:t>  исследовательскую и продуктивную </a:t>
            </a:r>
          </a:p>
          <a:p>
            <a:pPr lvl="0" algn="l">
              <a:spcAft>
                <a:spcPts val="1200"/>
              </a:spcAft>
            </a:pPr>
            <a:r>
              <a:rPr lang="ru-RU" dirty="0" smtClean="0"/>
              <a:t>  работу детей</a:t>
            </a:r>
          </a:p>
          <a:p>
            <a:pPr lvl="0" algn="l"/>
            <a:endParaRPr lang="ru-RU" sz="600" dirty="0" smtClean="0"/>
          </a:p>
          <a:p>
            <a:pPr lvl="0" algn="l">
              <a:buFont typeface="Arial" pitchFamily="34" charset="0"/>
              <a:buChar char="•"/>
            </a:pPr>
            <a:r>
              <a:rPr lang="ru-RU" dirty="0" smtClean="0"/>
              <a:t> предлагают обширный набор объектов </a:t>
            </a:r>
          </a:p>
          <a:p>
            <a:pPr lvl="0" algn="l"/>
            <a:r>
              <a:rPr lang="ru-RU" dirty="0" smtClean="0"/>
              <a:t>  и инструментов для </a:t>
            </a:r>
            <a:r>
              <a:rPr lang="ru-RU" b="1" dirty="0" err="1" smtClean="0">
                <a:solidFill>
                  <a:srgbClr val="0070C0"/>
                </a:solidFill>
              </a:rPr>
              <a:t>экспериментиро</a:t>
            </a:r>
            <a:r>
              <a:rPr lang="ru-RU" b="1" dirty="0" smtClean="0">
                <a:solidFill>
                  <a:srgbClr val="0070C0"/>
                </a:solidFill>
              </a:rPr>
              <a:t>-</a:t>
            </a:r>
          </a:p>
          <a:p>
            <a:pPr lvl="0" algn="l">
              <a:spcAft>
                <a:spcPts val="1200"/>
              </a:spcAft>
            </a:pPr>
            <a:r>
              <a:rPr lang="ru-RU" b="1" dirty="0" smtClean="0">
                <a:solidFill>
                  <a:srgbClr val="0070C0"/>
                </a:solidFill>
              </a:rPr>
              <a:t>  </a:t>
            </a:r>
            <a:r>
              <a:rPr lang="ru-RU" b="1" dirty="0" err="1" smtClean="0">
                <a:solidFill>
                  <a:srgbClr val="0070C0"/>
                </a:solidFill>
              </a:rPr>
              <a:t>вания</a:t>
            </a:r>
            <a:r>
              <a:rPr lang="ru-RU" b="1" dirty="0" smtClean="0">
                <a:solidFill>
                  <a:srgbClr val="0070C0"/>
                </a:solidFill>
              </a:rPr>
              <a:t>, моделирования, творчества</a:t>
            </a:r>
          </a:p>
          <a:p>
            <a:pPr lvl="0" algn="l"/>
            <a:endParaRPr lang="ru-RU" sz="600" dirty="0" smtClean="0">
              <a:solidFill>
                <a:srgbClr val="0070C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smtClean="0"/>
              <a:t>открытость и вариативность содержания </a:t>
            </a:r>
          </a:p>
          <a:p>
            <a:pPr algn="l"/>
            <a:r>
              <a:rPr lang="ru-RU" dirty="0" smtClean="0"/>
              <a:t>  сред помогут организовать занятия на </a:t>
            </a:r>
          </a:p>
          <a:p>
            <a:pPr algn="l"/>
            <a:r>
              <a:rPr lang="ru-RU" dirty="0" smtClean="0"/>
              <a:t>  основе </a:t>
            </a:r>
            <a:r>
              <a:rPr lang="ru-RU" b="1" dirty="0" smtClean="0">
                <a:solidFill>
                  <a:srgbClr val="0070C0"/>
                </a:solidFill>
              </a:rPr>
              <a:t>интеграции образовательных </a:t>
            </a:r>
          </a:p>
          <a:p>
            <a:pPr algn="l"/>
            <a:r>
              <a:rPr lang="ru-RU" b="1" dirty="0" smtClean="0">
                <a:solidFill>
                  <a:srgbClr val="0070C0"/>
                </a:solidFill>
              </a:rPr>
              <a:t>  областей</a:t>
            </a:r>
            <a:endParaRPr lang="ru-RU" b="1" dirty="0" smtClean="0"/>
          </a:p>
        </p:txBody>
      </p:sp>
      <p:pic>
        <p:nvPicPr>
          <p:cNvPr id="9218" name="Picture 2" descr="E:\Презентация\Web\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3131" y="2746143"/>
            <a:ext cx="3531481" cy="26486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9" name="AutoShape 18"/>
          <p:cNvSpPr>
            <a:spLocks noChangeArrowheads="1"/>
          </p:cNvSpPr>
          <p:nvPr/>
        </p:nvSpPr>
        <p:spPr bwMode="auto">
          <a:xfrm>
            <a:off x="304801" y="226022"/>
            <a:ext cx="8601074" cy="842784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Интерактивные конструкторские среды </a:t>
            </a:r>
          </a:p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для организации проектной деятельности</a:t>
            </a:r>
            <a:endParaRPr lang="ru-RU" sz="2400" cap="al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410" y="1289281"/>
            <a:ext cx="8649259" cy="169879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lvl="0" algn="l">
              <a:buFont typeface="Arial" pitchFamily="34" charset="0"/>
              <a:buChar char="•"/>
            </a:pPr>
            <a:r>
              <a:rPr lang="ru-RU" dirty="0" smtClean="0"/>
              <a:t> Наглядность представленных объектов и специальные </a:t>
            </a:r>
            <a:r>
              <a:rPr lang="ru-RU" b="1" dirty="0" smtClean="0">
                <a:solidFill>
                  <a:srgbClr val="0070C0"/>
                </a:solidFill>
              </a:rPr>
              <a:t>демонстрационные </a:t>
            </a:r>
          </a:p>
          <a:p>
            <a:pPr lvl="0" algn="l"/>
            <a:r>
              <a:rPr lang="ru-RU" b="1" dirty="0" smtClean="0">
                <a:solidFill>
                  <a:srgbClr val="0070C0"/>
                </a:solidFill>
              </a:rPr>
              <a:t>  материалы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smtClean="0"/>
              <a:t>конструкторов обеспечат подготовительный этап любого проекта</a:t>
            </a:r>
          </a:p>
          <a:p>
            <a:pPr lvl="0" algn="l"/>
            <a:endParaRPr lang="ru-RU" sz="600" dirty="0" smtClean="0"/>
          </a:p>
          <a:p>
            <a:pPr lvl="0" algn="l">
              <a:buFont typeface="Arial" pitchFamily="34" charset="0"/>
              <a:buChar char="•"/>
            </a:pPr>
            <a:r>
              <a:rPr lang="ru-RU" b="1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Высокий уровень интерактивности и </a:t>
            </a:r>
            <a:r>
              <a:rPr lang="ru-RU" b="1" dirty="0" err="1" smtClean="0">
                <a:solidFill>
                  <a:srgbClr val="0070C0"/>
                </a:solidFill>
              </a:rPr>
              <a:t>мультимедийности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dirty="0" smtClean="0"/>
              <a:t>конструкторов </a:t>
            </a:r>
          </a:p>
          <a:p>
            <a:pPr lvl="0" algn="l"/>
            <a:r>
              <a:rPr lang="ru-RU" dirty="0" smtClean="0"/>
              <a:t>  содействует формированию устойчивой учебной мотивации</a:t>
            </a:r>
          </a:p>
          <a:p>
            <a:pPr lvl="0" algn="l"/>
            <a:endParaRPr lang="ru-RU" sz="600" dirty="0" smtClean="0"/>
          </a:p>
          <a:p>
            <a:pPr lvl="0" algn="l">
              <a:buFont typeface="Arial" pitchFamily="34" charset="0"/>
              <a:buChar char="•"/>
            </a:pPr>
            <a:r>
              <a:rPr lang="ru-RU" dirty="0" smtClean="0"/>
              <a:t> Возможность </a:t>
            </a:r>
            <a:r>
              <a:rPr lang="ru-RU" b="1" dirty="0" smtClean="0">
                <a:solidFill>
                  <a:srgbClr val="0070C0"/>
                </a:solidFill>
              </a:rPr>
              <a:t>записывать, редактировать, сохранять и экспортировать </a:t>
            </a:r>
          </a:p>
          <a:p>
            <a:pPr lvl="0" algn="l"/>
            <a:r>
              <a:rPr lang="ru-RU" dirty="0" smtClean="0">
                <a:solidFill>
                  <a:srgbClr val="0070C0"/>
                </a:solidFill>
              </a:rPr>
              <a:t>  </a:t>
            </a:r>
            <a:r>
              <a:rPr lang="ru-RU" dirty="0" smtClean="0"/>
              <a:t>созданные проекты позволяет использовать их вне программ</a:t>
            </a:r>
            <a:endParaRPr lang="ru-RU" dirty="0"/>
          </a:p>
        </p:txBody>
      </p:sp>
      <p:pic>
        <p:nvPicPr>
          <p:cNvPr id="8" name="Picture 2" descr="0 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9726" y="3171818"/>
            <a:ext cx="3736099" cy="2720194"/>
          </a:xfrm>
          <a:prstGeom prst="rect">
            <a:avLst/>
          </a:prstGeom>
          <a:noFill/>
          <a:ln w="6350">
            <a:solidFill>
              <a:schemeClr val="accent4">
                <a:lumMod val="85000"/>
                <a:lumOff val="15000"/>
              </a:schemeClr>
            </a:solidFill>
            <a:miter lim="800000"/>
            <a:headEnd/>
            <a:tailEnd/>
          </a:ln>
        </p:spPr>
      </p:pic>
      <p:pic>
        <p:nvPicPr>
          <p:cNvPr id="9" name="Picture 5" descr="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510" y="3166291"/>
            <a:ext cx="3655356" cy="274151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sp>
        <p:nvSpPr>
          <p:cNvPr id="7" name="AutoShape 18"/>
          <p:cNvSpPr>
            <a:spLocks noChangeArrowheads="1"/>
          </p:cNvSpPr>
          <p:nvPr/>
        </p:nvSpPr>
        <p:spPr bwMode="auto">
          <a:xfrm>
            <a:off x="304801" y="226022"/>
            <a:ext cx="8601074" cy="842784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Интерактивные конструкторские среды </a:t>
            </a:r>
          </a:p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для организации проектной деятельности</a:t>
            </a:r>
            <a:endParaRPr lang="ru-RU" sz="2400" cap="al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37" y="9267"/>
            <a:ext cx="6269038" cy="389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sz="2000" b="1" dirty="0" smtClean="0">
                <a:solidFill>
                  <a:srgbClr val="0070C0"/>
                </a:solidFill>
              </a:rPr>
              <a:t>Серия «Фантазеры»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</a:p>
          <a:p>
            <a:pPr algn="l">
              <a:lnSpc>
                <a:spcPct val="100000"/>
              </a:lnSpc>
              <a:defRPr/>
            </a:pPr>
            <a:r>
              <a:rPr lang="ru-RU" dirty="0" smtClean="0">
                <a:solidFill>
                  <a:schemeClr val="tx1"/>
                </a:solidFill>
                <a:latin typeface="+mn-lt"/>
              </a:rPr>
              <a:t>Для творческой работы в конструкторских средах предлагаются</a:t>
            </a:r>
            <a:r>
              <a:rPr lang="ru-RU" dirty="0" smtClean="0">
                <a:solidFill>
                  <a:srgbClr val="0070C0"/>
                </a:solidFill>
              </a:rPr>
              <a:t>:</a:t>
            </a:r>
          </a:p>
          <a:p>
            <a:pPr algn="l">
              <a:lnSpc>
                <a:spcPct val="100000"/>
              </a:lnSpc>
              <a:defRPr/>
            </a:pPr>
            <a:endParaRPr lang="ru-RU" sz="600" b="1" dirty="0" smtClean="0">
              <a:solidFill>
                <a:schemeClr val="tx1"/>
              </a:solidFill>
            </a:endParaRPr>
          </a:p>
          <a:p>
            <a:pPr marL="180975" indent="-180975" algn="l">
              <a:lnSpc>
                <a:spcPct val="100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70C0"/>
                </a:solidFill>
              </a:rPr>
              <a:t>геометрические фигуры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</a:p>
          <a:p>
            <a:pPr marL="180975" indent="-180975" algn="l">
              <a:lnSpc>
                <a:spcPct val="100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70C0"/>
                </a:solidFill>
              </a:rPr>
              <a:t>объекты окружающего мира</a:t>
            </a:r>
            <a:r>
              <a:rPr lang="ru-RU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+mn-lt"/>
              </a:rPr>
              <a:t>(шишки, листья и пр.),</a:t>
            </a:r>
          </a:p>
          <a:p>
            <a:pPr marL="180975" indent="-180975" algn="l">
              <a:lnSpc>
                <a:spcPct val="100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  <a:latin typeface="+mn-lt"/>
              </a:rPr>
              <a:t>элементы для </a:t>
            </a:r>
            <a:r>
              <a:rPr lang="ru-RU" b="1" dirty="0" smtClean="0">
                <a:solidFill>
                  <a:srgbClr val="0070C0"/>
                </a:solidFill>
              </a:rPr>
              <a:t>художественно-декоративной деятельности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</a:p>
          <a:p>
            <a:pPr marL="180975" indent="-180975" algn="l">
              <a:lnSpc>
                <a:spcPct val="100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  <a:latin typeface="+mn-lt"/>
              </a:rPr>
              <a:t>фоновые заготовки и элементы для </a:t>
            </a:r>
            <a:r>
              <a:rPr lang="ru-RU" b="1" dirty="0" smtClean="0">
                <a:solidFill>
                  <a:srgbClr val="0070C0"/>
                </a:solidFill>
              </a:rPr>
              <a:t>поделок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в стиле народных промыслов России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</a:p>
          <a:p>
            <a:pPr marL="180975" indent="-180975" algn="l">
              <a:lnSpc>
                <a:spcPct val="100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  <a:latin typeface="+mn-lt"/>
              </a:rPr>
              <a:t>фоновые заготовки </a:t>
            </a:r>
            <a:r>
              <a:rPr lang="ru-RU" b="1" dirty="0" smtClean="0">
                <a:solidFill>
                  <a:srgbClr val="0070C0"/>
                </a:solidFill>
              </a:rPr>
              <a:t>к сюжетным картинам на тему «Моя Родина»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</a:p>
          <a:p>
            <a:pPr marL="180975" indent="-180975" algn="l">
              <a:lnSpc>
                <a:spcPct val="100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  <a:latin typeface="+mn-lt"/>
              </a:rPr>
              <a:t>заготовки </a:t>
            </a:r>
            <a:r>
              <a:rPr lang="ru-RU" b="1" dirty="0" smtClean="0">
                <a:solidFill>
                  <a:srgbClr val="0070C0"/>
                </a:solidFill>
              </a:rPr>
              <a:t>для создания объемных бумажных кукол </a:t>
            </a:r>
            <a:r>
              <a:rPr lang="ru-RU" dirty="0" smtClean="0">
                <a:solidFill>
                  <a:schemeClr val="tx1"/>
                </a:solidFill>
                <a:latin typeface="+mn-lt"/>
              </a:rPr>
              <a:t>в образах людей и животных, технических средств.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6697" y="3925453"/>
            <a:ext cx="2754313" cy="2095911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893" y="188545"/>
            <a:ext cx="2519446" cy="1920699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726" y="3925250"/>
            <a:ext cx="2771092" cy="2082895"/>
          </a:xfrm>
          <a:prstGeom prst="rect">
            <a:avLst/>
          </a:prstGeom>
          <a:solidFill>
            <a:srgbClr val="0070C0"/>
          </a:solidFill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5781" y="1735125"/>
            <a:ext cx="2466904" cy="188577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8618" y="3927461"/>
            <a:ext cx="2755712" cy="2088444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589" y="0"/>
            <a:ext cx="6164264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sz="2000" b="1" dirty="0" smtClean="0">
                <a:solidFill>
                  <a:srgbClr val="0070C0"/>
                </a:solidFill>
              </a:rPr>
              <a:t>Серия «Проектная деятельность»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</a:p>
          <a:p>
            <a:pPr algn="l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dirty="0" smtClean="0">
                <a:solidFill>
                  <a:schemeClr val="tx1"/>
                </a:solidFill>
                <a:latin typeface="+mn-lt"/>
              </a:rPr>
              <a:t>Для творческой работы в конструкторских средах предлагаются</a:t>
            </a:r>
            <a:r>
              <a:rPr lang="ru-RU" dirty="0" smtClean="0">
                <a:solidFill>
                  <a:srgbClr val="0070C0"/>
                </a:solidFill>
              </a:rPr>
              <a:t>:</a:t>
            </a:r>
          </a:p>
          <a:p>
            <a:pPr marL="180975" indent="-180975" algn="l">
              <a:lnSpc>
                <a:spcPct val="100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70C0"/>
                </a:solidFill>
              </a:rPr>
              <a:t>звуки</a:t>
            </a:r>
            <a:r>
              <a:rPr lang="ru-RU" dirty="0" smtClean="0">
                <a:solidFill>
                  <a:schemeClr val="tx1"/>
                </a:solidFill>
                <a:latin typeface="+mn-lt"/>
              </a:rPr>
              <a:t> музыкальных инструментов, окружающего мира и инструменты для создания </a:t>
            </a:r>
            <a:r>
              <a:rPr lang="ru-RU" b="1" dirty="0" smtClean="0">
                <a:solidFill>
                  <a:srgbClr val="0070C0"/>
                </a:solidFill>
              </a:rPr>
              <a:t>ритмов, мелодий, аранжировки</a:t>
            </a:r>
            <a:r>
              <a:rPr lang="ru-RU" dirty="0" smtClean="0">
                <a:solidFill>
                  <a:schemeClr val="tx1"/>
                </a:solidFill>
                <a:latin typeface="+mn-lt"/>
              </a:rPr>
              <a:t>,</a:t>
            </a:r>
          </a:p>
          <a:p>
            <a:pPr marL="180975" indent="-180975" algn="l">
              <a:lnSpc>
                <a:spcPct val="100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  <a:latin typeface="+mn-lt"/>
              </a:rPr>
              <a:t>тематические коллекции </a:t>
            </a:r>
            <a:r>
              <a:rPr lang="ru-RU" b="1" dirty="0" smtClean="0">
                <a:solidFill>
                  <a:srgbClr val="0070C0"/>
                </a:solidFill>
              </a:rPr>
              <a:t>изображений и </a:t>
            </a:r>
            <a:r>
              <a:rPr lang="ru-RU" b="1" dirty="0" err="1" smtClean="0">
                <a:solidFill>
                  <a:srgbClr val="0070C0"/>
                </a:solidFill>
              </a:rPr>
              <a:t>анимаций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</a:p>
          <a:p>
            <a:pPr marL="180975" indent="-180975" algn="l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70C0"/>
                </a:solidFill>
              </a:rPr>
              <a:t>инструменты</a:t>
            </a:r>
            <a:r>
              <a:rPr lang="ru-RU" dirty="0" smtClean="0">
                <a:solidFill>
                  <a:schemeClr val="tx1"/>
                </a:solidFill>
                <a:latin typeface="+mn-lt"/>
              </a:rPr>
              <a:t> для </a:t>
            </a:r>
            <a:r>
              <a:rPr lang="ru-RU" b="1" dirty="0" smtClean="0">
                <a:solidFill>
                  <a:srgbClr val="0070C0"/>
                </a:solidFill>
              </a:rPr>
              <a:t>рисования и </a:t>
            </a:r>
            <a:r>
              <a:rPr lang="ru-RU" b="1" dirty="0" err="1" smtClean="0">
                <a:solidFill>
                  <a:srgbClr val="0070C0"/>
                </a:solidFill>
              </a:rPr>
              <a:t>покадровой</a:t>
            </a:r>
            <a:r>
              <a:rPr lang="ru-RU" b="1" dirty="0" smtClean="0">
                <a:solidFill>
                  <a:srgbClr val="0070C0"/>
                </a:solidFill>
              </a:rPr>
              <a:t>  </a:t>
            </a:r>
            <a:r>
              <a:rPr lang="ru-RU" b="1" dirty="0" err="1" smtClean="0">
                <a:solidFill>
                  <a:srgbClr val="0070C0"/>
                </a:solidFill>
              </a:rPr>
              <a:t>мультиликации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</a:p>
          <a:p>
            <a:pPr marL="180975" indent="-180975" algn="l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/>
                </a:solidFill>
                <a:latin typeface="+mn-lt"/>
              </a:rPr>
              <a:t>редакторы для </a:t>
            </a:r>
            <a:r>
              <a:rPr lang="ru-RU" b="1" dirty="0" smtClean="0">
                <a:solidFill>
                  <a:srgbClr val="0070C0"/>
                </a:solidFill>
              </a:rPr>
              <a:t>работы с</a:t>
            </a:r>
            <a:r>
              <a:rPr lang="ru-RU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текстом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</a:p>
          <a:p>
            <a:pPr marL="180975" indent="-180975" algn="l">
              <a:lnSpc>
                <a:spcPct val="100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70C0"/>
                </a:solidFill>
              </a:rPr>
              <a:t>инструменты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+mn-lt"/>
              </a:rPr>
              <a:t>для создания интерактивных </a:t>
            </a:r>
            <a:r>
              <a:rPr lang="ru-RU" dirty="0" err="1" smtClean="0">
                <a:solidFill>
                  <a:schemeClr val="tx1"/>
                </a:solidFill>
                <a:latin typeface="+mn-lt"/>
              </a:rPr>
              <a:t>упраж-нений</a:t>
            </a:r>
            <a:r>
              <a:rPr lang="ru-RU" dirty="0" smtClean="0">
                <a:solidFill>
                  <a:schemeClr val="tx1"/>
                </a:solidFill>
                <a:latin typeface="+mn-lt"/>
              </a:rPr>
              <a:t>, игр, тестов, викторин, виртуальных книг и справочников, анимированных и озвученных историй.</a:t>
            </a: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8193" name="Picture 1" descr="E:\Презентация\Web\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9172" y="136645"/>
            <a:ext cx="2627587" cy="19706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194" name="Picture 2" descr="E:\Презентация\CASS\8.bmp"/>
          <p:cNvPicPr>
            <a:picLocks noChangeAspect="1" noChangeArrowheads="1"/>
          </p:cNvPicPr>
          <p:nvPr/>
        </p:nvPicPr>
        <p:blipFill>
          <a:blip r:embed="rId3" cstate="print"/>
          <a:srcRect l="2745" t="2302" r="2741" b="11395"/>
          <a:stretch>
            <a:fillRect/>
          </a:stretch>
        </p:blipFill>
        <p:spPr bwMode="auto">
          <a:xfrm>
            <a:off x="208238" y="3950248"/>
            <a:ext cx="2858818" cy="205050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8195" name="Picture 3" descr="C:\Documents and Settings\thaeva.MISHINA\Мои документы\_С ЖЕСТКОГО\Проектная\Таблица_8\2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5055" y="1900362"/>
            <a:ext cx="2563374" cy="1923052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4329" y="3938752"/>
            <a:ext cx="2785249" cy="208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3733" y="3953933"/>
            <a:ext cx="2799651" cy="20432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2687" y="2657289"/>
            <a:ext cx="8633133" cy="574260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srgbClr val="0070C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ru-RU" dirty="0" smtClean="0"/>
              <a:t> удовлетворение языковых и культурных потребностей соотечественников, </a:t>
            </a:r>
          </a:p>
          <a:p>
            <a:pPr algn="l"/>
            <a:r>
              <a:rPr lang="ru-RU" dirty="0" smtClean="0"/>
              <a:t>  проживающих за рубежом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3262" y="1748114"/>
            <a:ext cx="8654513" cy="646331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srgbClr val="0070C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buFont typeface="Arial" pitchFamily="34" charset="0"/>
              <a:buChar char="•"/>
            </a:pPr>
            <a:r>
              <a:rPr lang="ru-RU" dirty="0" smtClean="0"/>
              <a:t> поддержка русского языка как основы развития интеграционных процессов </a:t>
            </a:r>
          </a:p>
          <a:p>
            <a:pPr algn="l">
              <a:lnSpc>
                <a:spcPct val="100000"/>
              </a:lnSpc>
            </a:pPr>
            <a:r>
              <a:rPr lang="ru-RU" dirty="0" smtClean="0"/>
              <a:t>  в Содружестве Независимых Государств</a:t>
            </a:r>
            <a:endParaRPr lang="ru-RU" dirty="0" smtClean="0">
              <a:solidFill>
                <a:schemeClr val="tx1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1580" y="1164766"/>
            <a:ext cx="8573309" cy="333296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srgbClr val="0070C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ru-RU" b="1" dirty="0" smtClean="0">
                <a:solidFill>
                  <a:srgbClr val="0070C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Задачи программы: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7437" y="3429779"/>
            <a:ext cx="8633133" cy="574260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srgbClr val="0070C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ru-RU" dirty="0" smtClean="0"/>
              <a:t> оказание </a:t>
            </a:r>
            <a:r>
              <a:rPr lang="ru-RU" dirty="0" err="1" smtClean="0"/>
              <a:t>информационно-методичекой</a:t>
            </a:r>
            <a:r>
              <a:rPr lang="ru-RU" dirty="0" smtClean="0"/>
              <a:t> поддержки педагогам, работающим </a:t>
            </a:r>
          </a:p>
          <a:p>
            <a:pPr algn="l"/>
            <a:r>
              <a:rPr lang="ru-RU" dirty="0" smtClean="0"/>
              <a:t>  с детьми иностранцами в России и за рубежом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9550" y="4472423"/>
            <a:ext cx="4210050" cy="1328023"/>
          </a:xfrm>
          <a:prstGeom prst="roundRect">
            <a:avLst/>
          </a:prstGeom>
          <a:solidFill>
            <a:srgbClr val="CCECFF">
              <a:alpha val="50196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dirty="0" smtClean="0">
                <a:solidFill>
                  <a:schemeClr val="tx1"/>
                </a:solidFill>
                <a:latin typeface="+mn-lt"/>
              </a:rPr>
              <a:t>Выпускается серия программ </a:t>
            </a:r>
            <a:r>
              <a:rPr lang="ru-RU" dirty="0" smtClean="0">
                <a:solidFill>
                  <a:schemeClr val="tx1"/>
                </a:solidFill>
              </a:rPr>
              <a:t>по русскому языку</a:t>
            </a:r>
            <a:r>
              <a:rPr lang="ru-RU" dirty="0" smtClean="0">
                <a:solidFill>
                  <a:schemeClr val="tx1"/>
                </a:solidFill>
                <a:latin typeface="+mn-lt"/>
              </a:rPr>
              <a:t> совместно со специалистами МГПУ для работы с разновозрастными группами детей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8662" y="4208195"/>
            <a:ext cx="1860330" cy="183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" name="Picture 1" descr="C:\Documents and Settings\thaeva.MISHINA\Мои документы\Мои рисунки\макет_облож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8696" y="4221546"/>
            <a:ext cx="1854013" cy="182814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304801" y="226022"/>
            <a:ext cx="8601074" cy="842784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Поддержка федеральной целевой </a:t>
            </a:r>
          </a:p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Программы «Русский язык»</a:t>
            </a:r>
            <a:endParaRPr lang="ru-RU" sz="2400" cap="al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990526"/>
            <a:ext cx="8601075" cy="901949"/>
          </a:xfrm>
          <a:prstGeom prst="roundRect">
            <a:avLst/>
          </a:prstGeom>
          <a:solidFill>
            <a:srgbClr val="CCECFF">
              <a:alpha val="50196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ru-RU" dirty="0" smtClean="0"/>
              <a:t>«Новый Диск» регулярно участвует в </a:t>
            </a:r>
            <a:r>
              <a:rPr lang="ru-RU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проектах</a:t>
            </a:r>
            <a:r>
              <a:rPr lang="ru-RU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Министерства образования Российской Федерации</a:t>
            </a:r>
            <a:r>
              <a:rPr lang="ru-RU" dirty="0" smtClean="0"/>
              <a:t>, выполняет работы по созданию электронных </a:t>
            </a:r>
            <a:r>
              <a:rPr lang="ru-RU" dirty="0" err="1" smtClean="0"/>
              <a:t>обра-зовательных</a:t>
            </a:r>
            <a:r>
              <a:rPr lang="ru-RU" dirty="0" smtClean="0"/>
              <a:t> ресурсов и проводит научные исследования.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6469" y="2114839"/>
            <a:ext cx="8782754" cy="3224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dirty="0" smtClean="0"/>
              <a:t>Примеры успешно реализованных инновационных проектов в 2011–2012 гг., проводимых в рамках программы «Развитие электронных образовательных Интернет-ресурсов нового поколения, включая культурно-познавательные сервисы, а также систем дистанционного общего и профессионального </a:t>
            </a:r>
            <a:r>
              <a:rPr lang="ru-RU" dirty="0" err="1" smtClean="0"/>
              <a:t>обу-чения</a:t>
            </a:r>
            <a:r>
              <a:rPr lang="ru-RU" dirty="0" smtClean="0"/>
              <a:t> (</a:t>
            </a:r>
            <a:r>
              <a:rPr lang="ru-RU" dirty="0" err="1" smtClean="0"/>
              <a:t>e-learning</a:t>
            </a:r>
            <a:r>
              <a:rPr lang="ru-RU" dirty="0" smtClean="0"/>
              <a:t>)» (распоряжение Правительства Российской Федерации от 11.01.2011 г. № 13-р):</a:t>
            </a:r>
          </a:p>
          <a:p>
            <a:pPr algn="l"/>
            <a:endParaRPr lang="ru-RU" dirty="0" smtClean="0"/>
          </a:p>
          <a:p>
            <a:pPr marL="180975" indent="-180975" algn="l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«Апробация различных типов интерактивных мультимедийных электронных  учебников (ИМЭУ) в общеобразовательных учреждениях ряда субъектов Российской Федерации»</a:t>
            </a:r>
            <a:r>
              <a:rPr lang="ru-RU" dirty="0" smtClean="0"/>
              <a:t>, </a:t>
            </a:r>
          </a:p>
          <a:p>
            <a:pPr marL="180975" indent="-180975" algn="l">
              <a:buFont typeface="Arial" pitchFamily="34" charset="0"/>
              <a:buChar char="•"/>
            </a:pPr>
            <a:endParaRPr lang="ru-RU" b="1" dirty="0" smtClean="0"/>
          </a:p>
          <a:p>
            <a:pPr marL="180975" indent="-180975" algn="l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«Формирование комплекса электронных образовательных ресурсов для  дошкольного образования»</a:t>
            </a:r>
            <a:r>
              <a:rPr lang="ru-RU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9" name="AutoShape 18"/>
          <p:cNvSpPr>
            <a:spLocks noChangeArrowheads="1"/>
          </p:cNvSpPr>
          <p:nvPr/>
        </p:nvSpPr>
        <p:spPr bwMode="auto">
          <a:xfrm>
            <a:off x="304801" y="237617"/>
            <a:ext cx="8601074" cy="457644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eaLnBrk="0" latinLnBrk="0" hangingPunct="0">
              <a:tabLst/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Деятельность компании в сфере образования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1615" y="5224842"/>
            <a:ext cx="762645" cy="79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303212" y="857413"/>
            <a:ext cx="8602663" cy="901949"/>
          </a:xfrm>
          <a:prstGeom prst="roundRect">
            <a:avLst/>
          </a:prstGeom>
          <a:solidFill>
            <a:srgbClr val="CCECFF">
              <a:alpha val="50196"/>
            </a:srgbClr>
          </a:solidFill>
        </p:spPr>
        <p:txBody>
          <a:bodyPr wrap="square">
            <a:spAutoFit/>
          </a:bodyPr>
          <a:lstStyle/>
          <a:p>
            <a:pPr algn="l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Компания </a:t>
            </a:r>
            <a:r>
              <a:rPr lang="ru-RU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ежегодно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 проводит курсы для учителей и управленческих кадров </a:t>
            </a:r>
            <a:endParaRPr lang="ru-RU" dirty="0" smtClean="0">
              <a:solidFill>
                <a:schemeClr val="accent4">
                  <a:lumMod val="85000"/>
                  <a:lumOff val="15000"/>
                </a:schemeClr>
              </a:solidFill>
              <a:latin typeface="Arial" charset="0"/>
            </a:endParaRPr>
          </a:p>
          <a:p>
            <a:pPr algn="l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по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теории и практике внедрения </a:t>
            </a: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в образовательный процесс новых </a:t>
            </a:r>
            <a:r>
              <a:rPr lang="ru-RU" dirty="0" err="1" smtClean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мульти-медийных</a:t>
            </a: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 средств обучения и технологий.</a:t>
            </a:r>
            <a:endParaRPr lang="ru-RU" sz="1600" dirty="0">
              <a:solidFill>
                <a:schemeClr val="accent4">
                  <a:lumMod val="85000"/>
                  <a:lumOff val="15000"/>
                </a:schemeClr>
              </a:solidFill>
              <a:latin typeface="Arial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209549" y="2046978"/>
            <a:ext cx="5629275" cy="15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dirty="0">
                <a:solidFill>
                  <a:schemeClr val="tx1"/>
                </a:solidFill>
                <a:latin typeface="Arial" charset="0"/>
              </a:rPr>
              <a:t>На базе </a:t>
            </a:r>
            <a:r>
              <a:rPr lang="ru-RU" b="1" dirty="0">
                <a:solidFill>
                  <a:srgbClr val="0070C0"/>
                </a:solidFill>
                <a:latin typeface="Arial" charset="0"/>
              </a:rPr>
              <a:t>АПК и ППРО (</a:t>
            </a:r>
            <a:r>
              <a:rPr lang="ru-RU" b="1" spc="-30" dirty="0">
                <a:solidFill>
                  <a:srgbClr val="0070C0"/>
                </a:solidFill>
                <a:latin typeface="Arial" charset="0"/>
              </a:rPr>
              <a:t>Академия повышения квалификации и профессиональной </a:t>
            </a:r>
            <a:r>
              <a:rPr lang="ru-RU" b="1" spc="-30" dirty="0" err="1" smtClean="0">
                <a:solidFill>
                  <a:srgbClr val="0070C0"/>
                </a:solidFill>
                <a:latin typeface="Arial" charset="0"/>
              </a:rPr>
              <a:t>переподго-товки</a:t>
            </a:r>
            <a:r>
              <a:rPr lang="ru-RU" b="1" spc="-30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ru-RU" b="1" spc="-30" dirty="0">
                <a:solidFill>
                  <a:srgbClr val="0070C0"/>
                </a:solidFill>
                <a:latin typeface="Arial" charset="0"/>
              </a:rPr>
              <a:t>работников </a:t>
            </a:r>
            <a:r>
              <a:rPr lang="ru-RU" b="1" dirty="0">
                <a:solidFill>
                  <a:srgbClr val="0070C0"/>
                </a:solidFill>
                <a:latin typeface="Arial" charset="0"/>
              </a:rPr>
              <a:t>образования)</a:t>
            </a:r>
            <a:r>
              <a:rPr lang="ru-RU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с</a:t>
            </a:r>
            <a:r>
              <a:rPr lang="en-GB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 2005 </a:t>
            </a:r>
            <a:r>
              <a:rPr lang="en-GB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г</a:t>
            </a: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ода</a:t>
            </a:r>
            <a:r>
              <a:rPr lang="en-GB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 методистами </a:t>
            </a:r>
            <a:r>
              <a:rPr lang="en-GB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компании проводятся </a:t>
            </a:r>
            <a:r>
              <a:rPr lang="en-GB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ежегодные</a:t>
            </a: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 </a:t>
            </a:r>
          </a:p>
          <a:p>
            <a:pPr algn="l"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GB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72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-ч</a:t>
            </a:r>
            <a:r>
              <a:rPr lang="en-GB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асовые курсы повышения квалификации </a:t>
            </a:r>
            <a:r>
              <a:rPr lang="ru-RU" b="1" dirty="0" smtClean="0">
                <a:solidFill>
                  <a:srgbClr val="0070C0"/>
                </a:solidFill>
                <a:latin typeface="Arial" charset="0"/>
              </a:rPr>
              <a:t>для </a:t>
            </a:r>
            <a:r>
              <a:rPr lang="ru-RU" b="1" dirty="0">
                <a:solidFill>
                  <a:srgbClr val="0070C0"/>
                </a:solidFill>
                <a:latin typeface="Arial" charset="0"/>
              </a:rPr>
              <a:t>специалистов из всех регионов России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.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9713" y="4245818"/>
            <a:ext cx="5627687" cy="12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dirty="0">
                <a:solidFill>
                  <a:schemeClr val="tx1"/>
                </a:solidFill>
                <a:latin typeface="Arial" charset="0"/>
              </a:rPr>
              <a:t>На базе </a:t>
            </a:r>
            <a:r>
              <a:rPr lang="ru-RU" b="1" dirty="0">
                <a:solidFill>
                  <a:srgbClr val="0070C0"/>
                </a:solidFill>
                <a:latin typeface="Arial" charset="0"/>
              </a:rPr>
              <a:t>МИОО (Московский институт открытого образования)</a:t>
            </a:r>
            <a:r>
              <a:rPr lang="ru-RU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с 2008 </a:t>
            </a: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года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проводятся курсы </a:t>
            </a: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повышения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квалификации </a:t>
            </a:r>
            <a:r>
              <a:rPr lang="ru-RU" b="1" dirty="0">
                <a:solidFill>
                  <a:srgbClr val="0070C0"/>
                </a:solidFill>
                <a:latin typeface="Arial" charset="0"/>
              </a:rPr>
              <a:t>для </a:t>
            </a:r>
            <a:r>
              <a:rPr lang="ru-RU" b="1" dirty="0" smtClean="0">
                <a:solidFill>
                  <a:srgbClr val="0070C0"/>
                </a:solidFill>
                <a:latin typeface="Arial" charset="0"/>
              </a:rPr>
              <a:t>специалистов дошкольных </a:t>
            </a:r>
            <a:r>
              <a:rPr lang="ru-RU" b="1" dirty="0">
                <a:solidFill>
                  <a:srgbClr val="0070C0"/>
                </a:solidFill>
                <a:latin typeface="Arial" charset="0"/>
              </a:rPr>
              <a:t>образовательных учреждений</a:t>
            </a:r>
            <a:r>
              <a:rPr lang="ru-RU" dirty="0">
                <a:solidFill>
                  <a:srgbClr val="0070C0"/>
                </a:solidFill>
                <a:latin typeface="Arial" charset="0"/>
              </a:rPr>
              <a:t> </a:t>
            </a:r>
            <a:endParaRPr lang="ru-RU" dirty="0" smtClean="0">
              <a:solidFill>
                <a:srgbClr val="0070C0"/>
              </a:solidFill>
              <a:latin typeface="Arial" charset="0"/>
            </a:endParaRPr>
          </a:p>
          <a:p>
            <a:pPr algn="l"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г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. Москвы.</a:t>
            </a:r>
            <a:endParaRPr lang="en-GB" dirty="0">
              <a:solidFill>
                <a:schemeClr val="accent4">
                  <a:lumMod val="85000"/>
                  <a:lumOff val="15000"/>
                </a:schemeClr>
              </a:solidFill>
              <a:latin typeface="Arial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1306" y="4013193"/>
            <a:ext cx="3037839" cy="1986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3961" y="1864405"/>
            <a:ext cx="3006218" cy="1965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AutoShape 18"/>
          <p:cNvSpPr>
            <a:spLocks noChangeArrowheads="1"/>
          </p:cNvSpPr>
          <p:nvPr/>
        </p:nvSpPr>
        <p:spPr bwMode="auto">
          <a:xfrm>
            <a:off x="304801" y="237617"/>
            <a:ext cx="8601074" cy="457644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eaLnBrk="0" latinLnBrk="0" hangingPunct="0">
              <a:tabLst/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Деятельность компании в сфере образования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9790" y="5262942"/>
            <a:ext cx="762645" cy="79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7487" y="914563"/>
            <a:ext cx="8579671" cy="4751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</a:rPr>
              <a:t>Образовательные программы, </a:t>
            </a:r>
            <a:r>
              <a:rPr lang="ru-RU" dirty="0" smtClean="0">
                <a:solidFill>
                  <a:schemeClr val="tx1"/>
                </a:solidFill>
              </a:rPr>
              <a:t>разработанные авторским коллективом </a:t>
            </a:r>
            <a:r>
              <a:rPr lang="ru-RU" dirty="0" err="1" smtClean="0">
                <a:solidFill>
                  <a:schemeClr val="tx1"/>
                </a:solidFill>
              </a:rPr>
              <a:t>ком-пании</a:t>
            </a:r>
            <a:r>
              <a:rPr lang="ru-RU" dirty="0" smtClean="0">
                <a:solidFill>
                  <a:schemeClr val="tx1"/>
                </a:solidFill>
              </a:rPr>
              <a:t> «Новый Диск» </a:t>
            </a:r>
            <a:r>
              <a:rPr lang="ru-RU" dirty="0" smtClean="0">
                <a:solidFill>
                  <a:srgbClr val="0070C0"/>
                </a:solidFill>
              </a:rPr>
              <a:t>и реализуемые в рамках курсовой подготовки на базе </a:t>
            </a:r>
            <a:r>
              <a:rPr lang="ru-RU" dirty="0" err="1" smtClean="0">
                <a:solidFill>
                  <a:srgbClr val="0070C0"/>
                </a:solidFill>
              </a:rPr>
              <a:t>АПКиППРО</a:t>
            </a:r>
            <a:r>
              <a:rPr lang="ru-RU" dirty="0" smtClean="0">
                <a:solidFill>
                  <a:srgbClr val="0070C0"/>
                </a:solidFill>
              </a:rPr>
              <a:t> и МИОО</a:t>
            </a:r>
            <a:r>
              <a:rPr lang="ru-RU" dirty="0" smtClean="0"/>
              <a:t>: </a:t>
            </a:r>
          </a:p>
          <a:p>
            <a:pPr algn="l"/>
            <a:endParaRPr lang="ru-RU" dirty="0" smtClean="0"/>
          </a:p>
          <a:p>
            <a:pPr marL="180975" lvl="0" indent="-180975" algn="l">
              <a:buFont typeface="Arial" pitchFamily="34" charset="0"/>
              <a:buChar char="•"/>
            </a:pPr>
            <a:r>
              <a:rPr lang="ru-RU" dirty="0" smtClean="0"/>
              <a:t>«Методические особенности системного использования мультимедийных </a:t>
            </a:r>
          </a:p>
          <a:p>
            <a:pPr marL="180975" lvl="0" indent="-180975" algn="l"/>
            <a:r>
              <a:rPr lang="ru-RU" dirty="0" smtClean="0"/>
              <a:t>  средств обучения при организации учебного процесса»;</a:t>
            </a:r>
          </a:p>
          <a:p>
            <a:pPr lvl="0" algn="l"/>
            <a:endParaRPr lang="ru-RU" sz="600" dirty="0" smtClean="0"/>
          </a:p>
          <a:p>
            <a:pPr marL="180975" lvl="0" indent="-180975" algn="l">
              <a:buFont typeface="Arial" pitchFamily="34" charset="0"/>
              <a:buChar char="•"/>
            </a:pPr>
            <a:r>
              <a:rPr lang="ru-RU" dirty="0" smtClean="0"/>
              <a:t>«Управление образовательными учреждениями на основе использования информационно-коммуникационных технологий»;</a:t>
            </a:r>
          </a:p>
          <a:p>
            <a:pPr marL="180975" lvl="0" indent="-180975" algn="l"/>
            <a:endParaRPr lang="ru-RU" sz="600" dirty="0" smtClean="0"/>
          </a:p>
          <a:p>
            <a:pPr marL="180975" lvl="0" indent="-180975" algn="l">
              <a:buFont typeface="Arial" pitchFamily="34" charset="0"/>
              <a:buChar char="•"/>
            </a:pPr>
            <a:r>
              <a:rPr lang="ru-RU" dirty="0" smtClean="0"/>
              <a:t>«Возможности организации информационного пространства </a:t>
            </a:r>
            <a:r>
              <a:rPr lang="ru-RU" dirty="0" err="1" smtClean="0"/>
              <a:t>образова-тельного</a:t>
            </a:r>
            <a:r>
              <a:rPr lang="ru-RU" dirty="0" smtClean="0"/>
              <a:t> учреждения на примере системы </a:t>
            </a:r>
            <a:r>
              <a:rPr lang="ru-RU" dirty="0" err="1" smtClean="0"/>
              <a:t>NetSchool</a:t>
            </a:r>
            <a:r>
              <a:rPr lang="ru-RU" dirty="0" smtClean="0"/>
              <a:t>»;</a:t>
            </a:r>
          </a:p>
          <a:p>
            <a:pPr marL="180975" lvl="0" indent="-180975" algn="l"/>
            <a:endParaRPr lang="ru-RU" sz="600" dirty="0" smtClean="0"/>
          </a:p>
          <a:p>
            <a:pPr marL="180975" lvl="0" indent="-180975" algn="l">
              <a:buFont typeface="Arial" pitchFamily="34" charset="0"/>
              <a:buChar char="•"/>
            </a:pPr>
            <a:r>
              <a:rPr lang="ru-RU" dirty="0" smtClean="0"/>
              <a:t>«Обучение работе с различными специальными мультимедийными </a:t>
            </a:r>
            <a:r>
              <a:rPr lang="ru-RU" dirty="0" err="1" smtClean="0"/>
              <a:t>про-граммными</a:t>
            </a:r>
            <a:r>
              <a:rPr lang="ru-RU" dirty="0" smtClean="0"/>
              <a:t> средствами на примере разработок компании «Новый Диск»;</a:t>
            </a:r>
          </a:p>
          <a:p>
            <a:pPr marL="180975" lvl="0" indent="-180975" algn="l"/>
            <a:endParaRPr lang="ru-RU" sz="600" dirty="0" smtClean="0"/>
          </a:p>
          <a:p>
            <a:pPr marL="180975" lvl="0" indent="-180975" algn="l">
              <a:buFont typeface="Arial" pitchFamily="34" charset="0"/>
              <a:buChar char="•"/>
            </a:pPr>
            <a:r>
              <a:rPr lang="ru-RU" dirty="0" smtClean="0"/>
              <a:t>«Методика использования инновационных средств обучения в </a:t>
            </a:r>
            <a:r>
              <a:rPr lang="ru-RU" dirty="0" err="1" smtClean="0"/>
              <a:t>образо-вательном</a:t>
            </a:r>
            <a:r>
              <a:rPr lang="ru-RU" dirty="0" smtClean="0"/>
              <a:t> процессе школы»;</a:t>
            </a:r>
          </a:p>
          <a:p>
            <a:pPr marL="180975" lvl="0" indent="-180975" algn="l"/>
            <a:endParaRPr lang="ru-RU" sz="600" dirty="0" smtClean="0"/>
          </a:p>
          <a:p>
            <a:pPr marL="180975" indent="-180975" algn="l">
              <a:buFont typeface="Arial" pitchFamily="34" charset="0"/>
              <a:buChar char="•"/>
            </a:pPr>
            <a:r>
              <a:rPr lang="ru-RU" dirty="0" smtClean="0"/>
              <a:t>«Мультимедийные средства обучения: методика использования и </a:t>
            </a:r>
            <a:r>
              <a:rPr lang="ru-RU" dirty="0" err="1" smtClean="0"/>
              <a:t>внед-рение</a:t>
            </a:r>
            <a:r>
              <a:rPr lang="ru-RU" dirty="0" smtClean="0"/>
              <a:t> в дошкольное образование и воспитание в свете перехода на новые образовательные федеральные государственные требования».</a:t>
            </a:r>
            <a:endParaRPr lang="ru-RU" sz="1600" dirty="0">
              <a:solidFill>
                <a:schemeClr val="accent4">
                  <a:lumMod val="85000"/>
                  <a:lumOff val="15000"/>
                </a:schemeClr>
              </a:solidFill>
              <a:latin typeface="Arial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8108" y="5376914"/>
            <a:ext cx="762645" cy="79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AutoShape 18"/>
          <p:cNvSpPr>
            <a:spLocks noChangeArrowheads="1"/>
          </p:cNvSpPr>
          <p:nvPr/>
        </p:nvSpPr>
        <p:spPr bwMode="auto">
          <a:xfrm>
            <a:off x="304801" y="237617"/>
            <a:ext cx="8601074" cy="457644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eaLnBrk="0" latinLnBrk="0" hangingPunct="0">
              <a:tabLst/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Деятельность компании в сфере образования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1376" y="819150"/>
            <a:ext cx="8739023" cy="2261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</a:rPr>
              <a:t> требованиям Федеральных </a:t>
            </a:r>
            <a:r>
              <a:rPr lang="ru-RU" dirty="0">
                <a:solidFill>
                  <a:schemeClr val="tx1"/>
                </a:solidFill>
              </a:rPr>
              <a:t>государственных </a:t>
            </a:r>
            <a:r>
              <a:rPr lang="ru-RU" dirty="0" smtClean="0">
                <a:solidFill>
                  <a:schemeClr val="tx1"/>
                </a:solidFill>
              </a:rPr>
              <a:t>образовательных стандартов </a:t>
            </a:r>
          </a:p>
          <a:p>
            <a:pPr algn="l"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</a:rPr>
              <a:t>  (ФГОС) к содержанию психолого-педагогической работы</a:t>
            </a:r>
          </a:p>
          <a:p>
            <a:pPr marL="3175" algn="l"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dirty="0">
              <a:solidFill>
                <a:schemeClr val="tx1"/>
              </a:solidFill>
            </a:endParaRPr>
          </a:p>
          <a:p>
            <a:pPr marL="3175" algn="l"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</a:rPr>
              <a:t> требованиям ФГОС к </a:t>
            </a:r>
            <a:r>
              <a:rPr lang="ru-RU" dirty="0">
                <a:solidFill>
                  <a:schemeClr val="tx1"/>
                </a:solidFill>
              </a:rPr>
              <a:t>созданию и </a:t>
            </a:r>
            <a:r>
              <a:rPr lang="ru-RU" dirty="0" smtClean="0">
                <a:solidFill>
                  <a:schemeClr val="tx1"/>
                </a:solidFill>
              </a:rPr>
              <a:t>ресурсному обеспечению информационно- </a:t>
            </a:r>
          </a:p>
          <a:p>
            <a:pPr marL="3175" algn="l"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</a:rPr>
              <a:t>  образовательной </a:t>
            </a:r>
            <a:r>
              <a:rPr lang="ru-RU" dirty="0">
                <a:solidFill>
                  <a:schemeClr val="tx1"/>
                </a:solidFill>
              </a:rPr>
              <a:t>среды </a:t>
            </a:r>
            <a:r>
              <a:rPr lang="ru-RU" dirty="0" smtClean="0">
                <a:solidFill>
                  <a:schemeClr val="tx1"/>
                </a:solidFill>
              </a:rPr>
              <a:t>ОУ</a:t>
            </a:r>
          </a:p>
          <a:p>
            <a:pPr marL="3175" algn="l"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dirty="0" smtClean="0">
              <a:solidFill>
                <a:schemeClr val="tx1"/>
              </a:solidFill>
            </a:endParaRPr>
          </a:p>
          <a:p>
            <a:pPr marL="3175" algn="l"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</a:rPr>
              <a:t> рекомендациям по </a:t>
            </a:r>
            <a:r>
              <a:rPr lang="ru-RU" dirty="0">
                <a:solidFill>
                  <a:schemeClr val="tx1"/>
                </a:solidFill>
              </a:rPr>
              <a:t>оснащению </a:t>
            </a:r>
            <a:r>
              <a:rPr lang="ru-RU" dirty="0" smtClean="0">
                <a:solidFill>
                  <a:schemeClr val="tx1"/>
                </a:solidFill>
              </a:rPr>
              <a:t>общеобразовательных учреждений </a:t>
            </a:r>
            <a:r>
              <a:rPr lang="ru-RU" dirty="0">
                <a:solidFill>
                  <a:schemeClr val="tx1"/>
                </a:solidFill>
              </a:rPr>
              <a:t>учебным </a:t>
            </a:r>
            <a:endParaRPr lang="ru-RU" dirty="0" smtClean="0">
              <a:solidFill>
                <a:schemeClr val="tx1"/>
              </a:solidFill>
            </a:endParaRPr>
          </a:p>
          <a:p>
            <a:pPr marL="3175" algn="l"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</a:rPr>
              <a:t>  и учебно-лабораторным оборудованием</a:t>
            </a:r>
          </a:p>
          <a:p>
            <a:pPr marL="3175" algn="l"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dirty="0" smtClean="0">
              <a:solidFill>
                <a:schemeClr val="tx1"/>
              </a:solidFill>
            </a:endParaRPr>
          </a:p>
          <a:p>
            <a:pPr algn="l"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</a:rPr>
              <a:t> возрастным и </a:t>
            </a:r>
            <a:r>
              <a:rPr lang="ru-RU" dirty="0">
                <a:solidFill>
                  <a:schemeClr val="tx1"/>
                </a:solidFill>
              </a:rPr>
              <a:t>психофизиологическим </a:t>
            </a:r>
            <a:r>
              <a:rPr lang="ru-RU" dirty="0" smtClean="0">
                <a:solidFill>
                  <a:schemeClr val="tx1"/>
                </a:solidFill>
              </a:rPr>
              <a:t>особенностям и потребностям обучаю-</a:t>
            </a:r>
          </a:p>
          <a:p>
            <a:pPr algn="l"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</a:rPr>
              <a:t>  </a:t>
            </a:r>
            <a:r>
              <a:rPr lang="ru-RU" dirty="0" err="1" smtClean="0">
                <a:solidFill>
                  <a:schemeClr val="tx1"/>
                </a:solidFill>
              </a:rPr>
              <a:t>щихся</a:t>
            </a:r>
            <a:r>
              <a:rPr lang="ru-RU" dirty="0" smtClean="0">
                <a:solidFill>
                  <a:schemeClr val="tx1"/>
                </a:solidFill>
              </a:rPr>
              <a:t> на каждой из ступеней обучения</a:t>
            </a:r>
            <a:endParaRPr lang="ru-RU" sz="16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" name="Прямоугольник 27"/>
          <p:cNvSpPr>
            <a:spLocks noChangeArrowheads="1"/>
          </p:cNvSpPr>
          <p:nvPr/>
        </p:nvSpPr>
        <p:spPr bwMode="auto">
          <a:xfrm>
            <a:off x="4324350" y="3468688"/>
            <a:ext cx="4638675" cy="2234938"/>
          </a:xfrm>
          <a:prstGeom prst="roundRect">
            <a:avLst/>
          </a:prstGeom>
          <a:solidFill>
            <a:srgbClr val="CCEC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l"/>
            <a:r>
              <a:rPr lang="ru-RU" dirty="0">
                <a:solidFill>
                  <a:schemeClr val="tx1"/>
                </a:solidFill>
              </a:rPr>
              <a:t>Мультимедийные </a:t>
            </a:r>
            <a:r>
              <a:rPr lang="ru-RU" dirty="0" smtClean="0">
                <a:solidFill>
                  <a:schemeClr val="tx1"/>
                </a:solidFill>
              </a:rPr>
              <a:t>материалы </a:t>
            </a:r>
            <a:r>
              <a:rPr lang="ru-RU" dirty="0">
                <a:solidFill>
                  <a:schemeClr val="tx1"/>
                </a:solidFill>
              </a:rPr>
              <a:t>изданий способствуют реализации </a:t>
            </a:r>
            <a:r>
              <a:rPr lang="ru-RU" b="1" dirty="0">
                <a:solidFill>
                  <a:srgbClr val="0070C0"/>
                </a:solidFill>
              </a:rPr>
              <a:t>системно-деятельностного подхода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в обучении </a:t>
            </a:r>
            <a:endParaRPr lang="ru-RU" dirty="0" smtClean="0">
              <a:solidFill>
                <a:schemeClr val="tx1"/>
              </a:solidFill>
            </a:endParaRPr>
          </a:p>
          <a:p>
            <a:pPr lvl="0" algn="l"/>
            <a:r>
              <a:rPr lang="ru-RU" dirty="0" smtClean="0">
                <a:solidFill>
                  <a:schemeClr val="tx1"/>
                </a:solidFill>
              </a:rPr>
              <a:t>и </a:t>
            </a:r>
            <a:r>
              <a:rPr lang="ru-RU" dirty="0">
                <a:solidFill>
                  <a:schemeClr val="tx1"/>
                </a:solidFill>
              </a:rPr>
              <a:t>предоставляют </a:t>
            </a:r>
            <a:r>
              <a:rPr lang="ru-RU" dirty="0" smtClean="0">
                <a:solidFill>
                  <a:schemeClr val="tx1"/>
                </a:solidFill>
              </a:rPr>
              <a:t>необходимые и </a:t>
            </a:r>
            <a:r>
              <a:rPr lang="ru-RU" dirty="0">
                <a:solidFill>
                  <a:schemeClr val="tx1"/>
                </a:solidFill>
              </a:rPr>
              <a:t>достаточные средства для достижения учащимися </a:t>
            </a:r>
            <a:r>
              <a:rPr lang="ru-RU" b="1" dirty="0">
                <a:solidFill>
                  <a:srgbClr val="0070C0"/>
                </a:solidFill>
              </a:rPr>
              <a:t>личностных, предметных и метапредметных результатов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освоения </a:t>
            </a:r>
            <a:r>
              <a:rPr lang="ru-RU" dirty="0" smtClean="0">
                <a:solidFill>
                  <a:schemeClr val="tx1"/>
                </a:solidFill>
              </a:rPr>
              <a:t>образовательной </a:t>
            </a:r>
            <a:r>
              <a:rPr lang="ru-RU" dirty="0">
                <a:solidFill>
                  <a:schemeClr val="tx1"/>
                </a:solidFill>
              </a:rPr>
              <a:t>программы.</a:t>
            </a:r>
          </a:p>
        </p:txBody>
      </p:sp>
      <p:sp>
        <p:nvSpPr>
          <p:cNvPr id="14" name="AutoShape 18"/>
          <p:cNvSpPr>
            <a:spLocks noChangeArrowheads="1"/>
          </p:cNvSpPr>
          <p:nvPr/>
        </p:nvSpPr>
        <p:spPr bwMode="auto">
          <a:xfrm>
            <a:off x="304801" y="237617"/>
            <a:ext cx="8601074" cy="457644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Продукты и решения компании соответствуют</a:t>
            </a:r>
          </a:p>
        </p:txBody>
      </p:sp>
      <p:pic>
        <p:nvPicPr>
          <p:cNvPr id="1026" name="Picture 2" descr="C:\Documents and Settings\tpryanishnikova.ND\Рабочий стол\Департамент образования\Документы. Договора и приложения\МАРПУТ\КАТАЛОГ\Новый Диск_Фото\Презентац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3038475"/>
            <a:ext cx="3714750" cy="310702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52"/>
          <p:cNvSpPr txBox="1">
            <a:spLocks noChangeArrowheads="1"/>
          </p:cNvSpPr>
          <p:nvPr/>
        </p:nvSpPr>
        <p:spPr bwMode="auto">
          <a:xfrm>
            <a:off x="285750" y="2049820"/>
            <a:ext cx="8567738" cy="94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defRPr/>
            </a:pPr>
            <a:r>
              <a:rPr lang="ru-RU" sz="3200" cap="all" dirty="0">
                <a:solidFill>
                  <a:srgbClr val="0070C0"/>
                </a:solidFill>
                <a:latin typeface="HelveticaNeue LT CYR 57 Cond" pitchFamily="34" charset="0"/>
              </a:rPr>
              <a:t>Департамент образования </a:t>
            </a:r>
          </a:p>
          <a:p>
            <a:pPr algn="l" eaLnBrk="0" hangingPunct="0">
              <a:defRPr/>
            </a:pPr>
            <a:r>
              <a:rPr lang="ru-RU" sz="3200" cap="all" dirty="0">
                <a:solidFill>
                  <a:srgbClr val="0070C0"/>
                </a:solidFill>
                <a:latin typeface="HelveticaNeue LT CYR 57 Cond" pitchFamily="34" charset="0"/>
              </a:rPr>
              <a:t>компании «Новый Диск»</a:t>
            </a:r>
            <a:endParaRPr lang="en-GB" sz="3200" cap="all" dirty="0">
              <a:solidFill>
                <a:srgbClr val="0070C0"/>
              </a:solidFill>
              <a:latin typeface="HelveticaNeue LT CYR 57 Cond" pitchFamily="34" charset="0"/>
            </a:endParaRPr>
          </a:p>
        </p:txBody>
      </p:sp>
      <p:sp>
        <p:nvSpPr>
          <p:cNvPr id="32771" name="Text Box 53"/>
          <p:cNvSpPr txBox="1">
            <a:spLocks noChangeArrowheads="1"/>
          </p:cNvSpPr>
          <p:nvPr/>
        </p:nvSpPr>
        <p:spPr bwMode="auto">
          <a:xfrm>
            <a:off x="311150" y="3187525"/>
            <a:ext cx="8567738" cy="116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rgbClr val="FFFFFF"/>
              </a:buClr>
              <a:buSzPct val="100000"/>
              <a:buFont typeface="Arial" pitchFamily="34" charset="0"/>
              <a:buNone/>
            </a:pPr>
            <a:r>
              <a:rPr lang="en-US" sz="200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+ </a:t>
            </a:r>
            <a:r>
              <a:rPr lang="en-US" sz="20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7 </a:t>
            </a:r>
            <a:r>
              <a:rPr lang="ru-RU" sz="20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(495) </a:t>
            </a:r>
            <a:r>
              <a:rPr lang="en-US" sz="20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785</a:t>
            </a:r>
            <a:r>
              <a:rPr lang="ru-RU" sz="20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sz="20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65</a:t>
            </a:r>
            <a:r>
              <a:rPr lang="ru-RU" sz="20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sz="200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</a:t>
            </a:r>
            <a:r>
              <a:rPr lang="ru-RU" sz="200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4, </a:t>
            </a:r>
            <a:endParaRPr lang="en-US" sz="20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  <a:p>
            <a:pPr algn="l">
              <a:buClr>
                <a:srgbClr val="FFFFFF"/>
              </a:buClr>
              <a:buSzPct val="100000"/>
              <a:buFont typeface="Arial" pitchFamily="34" charset="0"/>
              <a:buNone/>
            </a:pPr>
            <a:r>
              <a:rPr lang="ru-RU" sz="2000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e-mail</a:t>
            </a:r>
            <a:r>
              <a:rPr lang="ru-RU" sz="20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:</a:t>
            </a:r>
            <a:r>
              <a:rPr lang="en-US" sz="20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school@nd.ru</a:t>
            </a:r>
            <a:endParaRPr lang="ru-RU" sz="20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  <a:p>
            <a:pPr algn="l"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ru-RU" sz="2000" b="1" dirty="0">
              <a:solidFill>
                <a:srgbClr val="104A7E"/>
              </a:solidFill>
              <a:latin typeface="+mn-lt"/>
            </a:endParaRPr>
          </a:p>
          <a:p>
            <a:pPr algn="l">
              <a:buClr>
                <a:srgbClr val="FFFFFF"/>
              </a:buClr>
            </a:pPr>
            <a:r>
              <a:rPr lang="en-US" sz="20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www.school.nd.ru</a:t>
            </a:r>
            <a:endParaRPr lang="en-GB" sz="2000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5929" y="5303341"/>
            <a:ext cx="762645" cy="79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0644" y="2768487"/>
            <a:ext cx="597272" cy="61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8522" y="5144655"/>
            <a:ext cx="715962" cy="74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6438" y="846075"/>
            <a:ext cx="868195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Разработки</a:t>
            </a:r>
            <a:r>
              <a:rPr lang="ru-RU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компании позволяют создать в образовательном учреждении </a:t>
            </a: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информационно-образовательную среду</a:t>
            </a:r>
            <a:r>
              <a:rPr lang="ru-RU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, которая обеспечит: </a:t>
            </a:r>
          </a:p>
          <a:p>
            <a:pPr algn="l">
              <a:lnSpc>
                <a:spcPct val="100000"/>
              </a:lnSpc>
            </a:pPr>
            <a:endParaRPr lang="ru-RU" sz="400" dirty="0" smtClean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 marL="180975" indent="-180975" algn="l">
              <a:lnSpc>
                <a:spcPct val="100000"/>
              </a:lnSpc>
              <a:buFont typeface="Arial" charset="0"/>
              <a:buChar char="•"/>
              <a:defRPr/>
            </a:pPr>
            <a:r>
              <a:rPr lang="ru-RU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реализацию </a:t>
            </a: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требований новых образовательных стандартов</a:t>
            </a:r>
            <a:r>
              <a:rPr lang="ru-RU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, </a:t>
            </a:r>
          </a:p>
          <a:p>
            <a:pPr marL="180975" indent="-180975" algn="l">
              <a:lnSpc>
                <a:spcPct val="100000"/>
              </a:lnSpc>
              <a:buFont typeface="Arial" charset="0"/>
              <a:buChar char="•"/>
              <a:defRPr/>
            </a:pPr>
            <a:r>
              <a:rPr lang="ru-RU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внедрение </a:t>
            </a: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новейших методических и технологических решений </a:t>
            </a:r>
            <a:r>
              <a:rPr lang="ru-RU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в учебный процесс.</a:t>
            </a:r>
          </a:p>
        </p:txBody>
      </p:sp>
      <p:pic>
        <p:nvPicPr>
          <p:cNvPr id="9" name="Picture 4" descr="F:\Презентации\С-Э Форум Тверь_2011\Планшеты\1[14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4741" y="3910668"/>
            <a:ext cx="1611050" cy="1076718"/>
          </a:xfrm>
          <a:prstGeom prst="rect">
            <a:avLst/>
          </a:prstGeom>
          <a:noFill/>
          <a:effectLst/>
        </p:spPr>
      </p:pic>
      <p:pic>
        <p:nvPicPr>
          <p:cNvPr id="2051" name="Picture 3" descr="\\Pm-server2\Департамент образования\ПРЕЗЕНТАЦИИ_\Презентации-предложенния\С-Э Форум Тверь_2011\Планшеты\1[12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5814" y="4155034"/>
            <a:ext cx="1869526" cy="1249467"/>
          </a:xfrm>
          <a:prstGeom prst="rect">
            <a:avLst/>
          </a:prstGeom>
          <a:noFill/>
        </p:spPr>
      </p:pic>
      <p:pic>
        <p:nvPicPr>
          <p:cNvPr id="7" name="Picture 3" descr="C:\Documents and Settings\thaeva\Мои документы\Мои рисунки\ПМК-ОБЛОЖКИ-ОТ ДЕНИСА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7865" y="2455384"/>
            <a:ext cx="3771444" cy="143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83052" y="2520688"/>
            <a:ext cx="856436" cy="131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50396" y="4098312"/>
            <a:ext cx="2280792" cy="180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67215" y="5234488"/>
            <a:ext cx="4976310" cy="715089"/>
          </a:xfrm>
          <a:prstGeom prst="roundRect">
            <a:avLst/>
          </a:prstGeom>
          <a:noFill/>
          <a:ln w="19050">
            <a:solidFill>
              <a:srgbClr val="005EB5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Программное обеспечение сопровождается </a:t>
            </a:r>
            <a:r>
              <a:rPr lang="ru-RU" b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методическими рекомендациями</a:t>
            </a:r>
          </a:p>
        </p:txBody>
      </p:sp>
      <p:pic>
        <p:nvPicPr>
          <p:cNvPr id="2050" name="Picture 2" descr="\\Pm-server2\Common\Новая папка (5)\Web\1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0856" y="2526422"/>
            <a:ext cx="3570014" cy="2509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AutoShape 18"/>
          <p:cNvSpPr>
            <a:spLocks noChangeArrowheads="1"/>
          </p:cNvSpPr>
          <p:nvPr/>
        </p:nvSpPr>
        <p:spPr bwMode="auto">
          <a:xfrm>
            <a:off x="304801" y="237617"/>
            <a:ext cx="8601074" cy="457644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Продукты и решения для образования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114300" y="1109395"/>
            <a:ext cx="89535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Специализированные </a:t>
            </a:r>
            <a:r>
              <a:rPr lang="ru-RU" b="1" spc="-30" dirty="0">
                <a:solidFill>
                  <a:srgbClr val="0070C0"/>
                </a:solidFill>
              </a:rPr>
              <a:t>программно</a:t>
            </a:r>
            <a:r>
              <a:rPr lang="en-US" b="1" spc="-30" dirty="0">
                <a:solidFill>
                  <a:srgbClr val="0070C0"/>
                </a:solidFill>
              </a:rPr>
              <a:t>-</a:t>
            </a:r>
            <a:r>
              <a:rPr lang="ru-RU" b="1" spc="-30" dirty="0">
                <a:solidFill>
                  <a:srgbClr val="0070C0"/>
                </a:solidFill>
              </a:rPr>
              <a:t>методические решения</a:t>
            </a:r>
            <a:r>
              <a:rPr lang="ru-RU" spc="-30" dirty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компании позволяют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получить </a:t>
            </a:r>
            <a:r>
              <a:rPr lang="ru-RU" b="1" spc="-30" dirty="0">
                <a:solidFill>
                  <a:srgbClr val="0070C0"/>
                </a:solidFill>
              </a:rPr>
              <a:t>качественно новый результат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эффективного использования </a:t>
            </a:r>
            <a:r>
              <a:rPr lang="ru-RU" b="1" spc="-30" dirty="0">
                <a:solidFill>
                  <a:srgbClr val="0070C0"/>
                </a:solidFill>
              </a:rPr>
              <a:t>новейших технологий и средств обучения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.</a:t>
            </a:r>
          </a:p>
        </p:txBody>
      </p:sp>
      <p:sp>
        <p:nvSpPr>
          <p:cNvPr id="25" name="Скругленный прямоугольник 24"/>
          <p:cNvSpPr/>
          <p:nvPr/>
        </p:nvSpPr>
        <p:spPr bwMode="auto">
          <a:xfrm>
            <a:off x="5843368" y="2037643"/>
            <a:ext cx="3128962" cy="3732212"/>
          </a:xfrm>
          <a:prstGeom prst="roundRect">
            <a:avLst>
              <a:gd name="adj" fmla="val 5747"/>
            </a:avLst>
          </a:prstGeom>
          <a:gradFill>
            <a:gsLst>
              <a:gs pos="6000">
                <a:srgbClr val="0070C0">
                  <a:alpha val="34000"/>
                </a:srgbClr>
              </a:gs>
              <a:gs pos="50000">
                <a:srgbClr val="008DF6"/>
              </a:gs>
              <a:gs pos="94000">
                <a:srgbClr val="5BB9FF">
                  <a:alpha val="0"/>
                </a:srgbClr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3071535" y="2047168"/>
            <a:ext cx="2578100" cy="3722687"/>
          </a:xfrm>
          <a:prstGeom prst="roundRect">
            <a:avLst>
              <a:gd name="adj" fmla="val 4602"/>
            </a:avLst>
          </a:prstGeom>
          <a:gradFill>
            <a:gsLst>
              <a:gs pos="6000">
                <a:srgbClr val="0070C0">
                  <a:alpha val="34000"/>
                </a:srgbClr>
              </a:gs>
              <a:gs pos="50000">
                <a:srgbClr val="008DF6"/>
              </a:gs>
              <a:gs pos="94000">
                <a:srgbClr val="5BB9FF">
                  <a:alpha val="0"/>
                </a:srgbClr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 bwMode="auto">
          <a:xfrm>
            <a:off x="141506" y="2037643"/>
            <a:ext cx="2717308" cy="3732212"/>
          </a:xfrm>
          <a:prstGeom prst="roundRect">
            <a:avLst>
              <a:gd name="adj" fmla="val 6143"/>
            </a:avLst>
          </a:prstGeom>
          <a:gradFill>
            <a:gsLst>
              <a:gs pos="6000">
                <a:srgbClr val="0070C0">
                  <a:alpha val="34000"/>
                </a:srgbClr>
              </a:gs>
              <a:gs pos="50000">
                <a:srgbClr val="008DF6"/>
              </a:gs>
              <a:gs pos="94000">
                <a:srgbClr val="5BB9FF">
                  <a:alpha val="0"/>
                </a:srgbClr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2189869"/>
            <a:ext cx="2925762" cy="5475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700" b="1" dirty="0">
                <a:solidFill>
                  <a:srgbClr val="0070C0"/>
                </a:solidFill>
                <a:latin typeface="Arial" charset="0"/>
              </a:rPr>
              <a:t>Новые технологии</a:t>
            </a:r>
            <a:endParaRPr lang="en-US" sz="1700" b="1" dirty="0">
              <a:solidFill>
                <a:srgbClr val="0070C0"/>
              </a:solidFill>
              <a:latin typeface="Arial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700" b="1" dirty="0">
                <a:solidFill>
                  <a:srgbClr val="0070C0"/>
                </a:solidFill>
                <a:latin typeface="Arial" charset="0"/>
              </a:rPr>
              <a:t>и средства</a:t>
            </a:r>
            <a:r>
              <a:rPr lang="en-US" sz="17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ru-RU" sz="1700" b="1" dirty="0">
                <a:solidFill>
                  <a:srgbClr val="0070C0"/>
                </a:solidFill>
                <a:latin typeface="Arial" charset="0"/>
              </a:rPr>
              <a:t>обучения</a:t>
            </a:r>
            <a:endParaRPr lang="ru-RU" sz="1700" dirty="0">
              <a:solidFill>
                <a:schemeClr val="accent4">
                  <a:lumMod val="85000"/>
                  <a:lumOff val="15000"/>
                </a:schemeClr>
              </a:solidFill>
              <a:latin typeface="Arial" charset="0"/>
            </a:endParaRPr>
          </a:p>
        </p:txBody>
      </p:sp>
      <p:sp>
        <p:nvSpPr>
          <p:cNvPr id="5128" name="TextBox 29"/>
          <p:cNvSpPr txBox="1">
            <a:spLocks noChangeArrowheads="1"/>
          </p:cNvSpPr>
          <p:nvPr/>
        </p:nvSpPr>
        <p:spPr bwMode="auto">
          <a:xfrm>
            <a:off x="3125510" y="2188293"/>
            <a:ext cx="2457450" cy="54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sz="1700" b="1" dirty="0">
                <a:solidFill>
                  <a:srgbClr val="0070C0"/>
                </a:solidFill>
              </a:rPr>
              <a:t>Решения </a:t>
            </a:r>
            <a:endParaRPr lang="en-US" sz="1700" b="1" dirty="0">
              <a:solidFill>
                <a:srgbClr val="0070C0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sz="1700" b="1" dirty="0" smtClean="0">
                <a:solidFill>
                  <a:srgbClr val="0070C0"/>
                </a:solidFill>
              </a:rPr>
              <a:t>«</a:t>
            </a:r>
            <a:r>
              <a:rPr lang="ru-RU" sz="1700" b="1" dirty="0">
                <a:solidFill>
                  <a:srgbClr val="0070C0"/>
                </a:solidFill>
              </a:rPr>
              <a:t>Нового Диска»</a:t>
            </a:r>
          </a:p>
        </p:txBody>
      </p:sp>
      <p:sp>
        <p:nvSpPr>
          <p:cNvPr id="5129" name="TextBox 30"/>
          <p:cNvSpPr txBox="1">
            <a:spLocks noChangeArrowheads="1"/>
          </p:cNvSpPr>
          <p:nvPr/>
        </p:nvSpPr>
        <p:spPr bwMode="auto">
          <a:xfrm>
            <a:off x="6613471" y="2287751"/>
            <a:ext cx="1506537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b="1" dirty="0">
                <a:solidFill>
                  <a:srgbClr val="0070C0"/>
                </a:solidFill>
              </a:rPr>
              <a:t>Результат</a:t>
            </a:r>
          </a:p>
        </p:txBody>
      </p:sp>
      <p:sp>
        <p:nvSpPr>
          <p:cNvPr id="5130" name="TextBox 31"/>
          <p:cNvSpPr txBox="1">
            <a:spLocks noChangeArrowheads="1"/>
          </p:cNvSpPr>
          <p:nvPr/>
        </p:nvSpPr>
        <p:spPr bwMode="auto">
          <a:xfrm>
            <a:off x="472960" y="3052763"/>
            <a:ext cx="19891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b="1" dirty="0">
                <a:solidFill>
                  <a:schemeClr val="bg1"/>
                </a:solidFill>
              </a:rPr>
              <a:t>Интерактивные доски </a:t>
            </a:r>
          </a:p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5131" name="TextBox 33"/>
          <p:cNvSpPr txBox="1">
            <a:spLocks noChangeArrowheads="1"/>
          </p:cNvSpPr>
          <p:nvPr/>
        </p:nvSpPr>
        <p:spPr bwMode="auto">
          <a:xfrm>
            <a:off x="3087028" y="3298223"/>
            <a:ext cx="2557030" cy="15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dirty="0" smtClean="0">
                <a:solidFill>
                  <a:schemeClr val="bg1"/>
                </a:solidFill>
              </a:rPr>
              <a:t>Комплект </a:t>
            </a:r>
            <a:r>
              <a:rPr lang="ru-RU" b="1" dirty="0" smtClean="0">
                <a:solidFill>
                  <a:schemeClr val="bg1"/>
                </a:solidFill>
              </a:rPr>
              <a:t>интерактивных пособий </a:t>
            </a:r>
            <a:r>
              <a:rPr lang="ru-RU" dirty="0">
                <a:solidFill>
                  <a:schemeClr val="bg1"/>
                </a:solidFill>
              </a:rPr>
              <a:t>для </a:t>
            </a:r>
            <a:r>
              <a:rPr lang="ru-RU" dirty="0" smtClean="0">
                <a:solidFill>
                  <a:schemeClr val="bg1"/>
                </a:solidFill>
              </a:rPr>
              <a:t>фронтальной 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dirty="0">
                <a:solidFill>
                  <a:schemeClr val="bg1"/>
                </a:solidFill>
              </a:rPr>
              <a:t>работы </a:t>
            </a:r>
            <a:r>
              <a:rPr lang="ru-RU" dirty="0" smtClean="0">
                <a:solidFill>
                  <a:schemeClr val="bg1"/>
                </a:solidFill>
              </a:rPr>
              <a:t>педагога </a:t>
            </a:r>
            <a:r>
              <a:rPr lang="ru-RU" dirty="0">
                <a:solidFill>
                  <a:schemeClr val="bg1"/>
                </a:solidFill>
              </a:rPr>
              <a:t>у интерактивной доски</a:t>
            </a:r>
          </a:p>
        </p:txBody>
      </p:sp>
      <p:sp>
        <p:nvSpPr>
          <p:cNvPr id="5132" name="TextBox 35"/>
          <p:cNvSpPr txBox="1">
            <a:spLocks noChangeArrowheads="1"/>
          </p:cNvSpPr>
          <p:nvPr/>
        </p:nvSpPr>
        <p:spPr bwMode="auto">
          <a:xfrm>
            <a:off x="5942778" y="3296253"/>
            <a:ext cx="2914650" cy="15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b="1" dirty="0" smtClean="0">
                <a:solidFill>
                  <a:schemeClr val="bg1"/>
                </a:solidFill>
              </a:rPr>
              <a:t>Специальный</a:t>
            </a:r>
            <a:r>
              <a:rPr lang="ru-RU" b="1" dirty="0">
                <a:solidFill>
                  <a:schemeClr val="bg1"/>
                </a:solidFill>
              </a:rPr>
              <a:t>, гибкий, содержательный и эффективный дидактический инструментарий для работы с классом</a:t>
            </a:r>
          </a:p>
        </p:txBody>
      </p:sp>
      <p:sp>
        <p:nvSpPr>
          <p:cNvPr id="5133" name="AutoShape 56"/>
          <p:cNvSpPr>
            <a:spLocks noChangeArrowheads="1"/>
          </p:cNvSpPr>
          <p:nvPr/>
        </p:nvSpPr>
        <p:spPr bwMode="auto">
          <a:xfrm>
            <a:off x="264950" y="2827338"/>
            <a:ext cx="2425700" cy="45719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5137" name="Крест 49"/>
          <p:cNvSpPr>
            <a:spLocks noChangeArrowheads="1"/>
          </p:cNvSpPr>
          <p:nvPr/>
        </p:nvSpPr>
        <p:spPr bwMode="auto">
          <a:xfrm>
            <a:off x="2596653" y="3682570"/>
            <a:ext cx="715962" cy="717550"/>
          </a:xfrm>
          <a:prstGeom prst="plus">
            <a:avLst>
              <a:gd name="adj" fmla="val 38125"/>
            </a:avLst>
          </a:prstGeom>
          <a:solidFill>
            <a:srgbClr val="0065B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/>
          </a:p>
        </p:txBody>
      </p:sp>
      <p:grpSp>
        <p:nvGrpSpPr>
          <p:cNvPr id="2" name="Группа 23"/>
          <p:cNvGrpSpPr>
            <a:grpSpLocks/>
          </p:cNvGrpSpPr>
          <p:nvPr/>
        </p:nvGrpSpPr>
        <p:grpSpPr bwMode="auto">
          <a:xfrm>
            <a:off x="5495705" y="3814993"/>
            <a:ext cx="495300" cy="444500"/>
            <a:chOff x="4826000" y="5054600"/>
            <a:chExt cx="495300" cy="444500"/>
          </a:xfrm>
        </p:grpSpPr>
        <p:sp>
          <p:nvSpPr>
            <p:cNvPr id="5140" name="Прямоугольник 51"/>
            <p:cNvSpPr>
              <a:spLocks noChangeArrowheads="1"/>
            </p:cNvSpPr>
            <p:nvPr/>
          </p:nvSpPr>
          <p:spPr bwMode="auto">
            <a:xfrm>
              <a:off x="4838700" y="5054600"/>
              <a:ext cx="482600" cy="165100"/>
            </a:xfrm>
            <a:prstGeom prst="rect">
              <a:avLst/>
            </a:prstGeom>
            <a:solidFill>
              <a:srgbClr val="0065B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ru-RU"/>
            </a:p>
          </p:txBody>
        </p:sp>
        <p:sp>
          <p:nvSpPr>
            <p:cNvPr id="5141" name="Прямоугольник 52"/>
            <p:cNvSpPr>
              <a:spLocks noChangeArrowheads="1"/>
            </p:cNvSpPr>
            <p:nvPr/>
          </p:nvSpPr>
          <p:spPr bwMode="auto">
            <a:xfrm>
              <a:off x="4826000" y="5334000"/>
              <a:ext cx="482600" cy="165100"/>
            </a:xfrm>
            <a:prstGeom prst="rect">
              <a:avLst/>
            </a:prstGeom>
            <a:solidFill>
              <a:srgbClr val="0065B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ru-RU"/>
            </a:p>
          </p:txBody>
        </p:sp>
      </p:grpSp>
      <p:pic>
        <p:nvPicPr>
          <p:cNvPr id="21" name="Picture 29" descr="vik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35" y="3704190"/>
            <a:ext cx="2270031" cy="178396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</p:pic>
      <p:sp>
        <p:nvSpPr>
          <p:cNvPr id="23" name="AutoShape 56"/>
          <p:cNvSpPr>
            <a:spLocks noChangeArrowheads="1"/>
          </p:cNvSpPr>
          <p:nvPr/>
        </p:nvSpPr>
        <p:spPr bwMode="auto">
          <a:xfrm>
            <a:off x="3149055" y="2821098"/>
            <a:ext cx="2425700" cy="45719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24" name="AutoShape 56"/>
          <p:cNvSpPr>
            <a:spLocks noChangeArrowheads="1"/>
          </p:cNvSpPr>
          <p:nvPr/>
        </p:nvSpPr>
        <p:spPr bwMode="auto">
          <a:xfrm>
            <a:off x="6029872" y="2818142"/>
            <a:ext cx="2777797" cy="45719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30" name="AutoShape 18"/>
          <p:cNvSpPr>
            <a:spLocks noChangeArrowheads="1"/>
          </p:cNvSpPr>
          <p:nvPr/>
        </p:nvSpPr>
        <p:spPr bwMode="auto">
          <a:xfrm>
            <a:off x="304801" y="193224"/>
            <a:ext cx="8601074" cy="81313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Программно-методические комплексы </a:t>
            </a:r>
          </a:p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для интерактивных досок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236" y="1184277"/>
            <a:ext cx="2987039" cy="2240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38125" y="4792051"/>
            <a:ext cx="8515349" cy="125367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dirty="0">
                <a:solidFill>
                  <a:schemeClr val="tx1"/>
                </a:solidFill>
                <a:latin typeface="Franklin Gothic Demi" pitchFamily="34" charset="0"/>
              </a:rPr>
              <a:t>Выпущены комплекты программно-методических комплексов </a:t>
            </a:r>
            <a:endParaRPr lang="en-US" dirty="0" smtClean="0">
              <a:solidFill>
                <a:schemeClr val="tx1"/>
              </a:solidFill>
              <a:latin typeface="Franklin Gothic Demi" pitchFamily="34" charset="0"/>
            </a:endParaRPr>
          </a:p>
          <a:p>
            <a:pPr algn="l">
              <a:defRPr/>
            </a:pPr>
            <a:r>
              <a:rPr lang="ru-RU" b="1" dirty="0" smtClean="0">
                <a:solidFill>
                  <a:srgbClr val="0070C0"/>
                </a:solidFill>
                <a:latin typeface="Franklin Gothic Demi" pitchFamily="34" charset="0"/>
              </a:rPr>
              <a:t>по </a:t>
            </a:r>
            <a:r>
              <a:rPr lang="ru-RU" b="1" dirty="0">
                <a:solidFill>
                  <a:srgbClr val="0070C0"/>
                </a:solidFill>
                <a:latin typeface="Franklin Gothic Demi" pitchFamily="34" charset="0"/>
              </a:rPr>
              <a:t>всем </a:t>
            </a:r>
            <a:r>
              <a:rPr lang="ru-RU" b="1" dirty="0" smtClean="0">
                <a:solidFill>
                  <a:srgbClr val="0070C0"/>
                </a:solidFill>
                <a:latin typeface="Franklin Gothic Demi" pitchFamily="34" charset="0"/>
              </a:rPr>
              <a:t>основным </a:t>
            </a:r>
            <a:r>
              <a:rPr lang="ru-RU" b="1" dirty="0">
                <a:solidFill>
                  <a:srgbClr val="0070C0"/>
                </a:solidFill>
                <a:latin typeface="Franklin Gothic Demi" pitchFamily="34" charset="0"/>
              </a:rPr>
              <a:t>предметным областям</a:t>
            </a:r>
            <a:r>
              <a:rPr lang="ru-RU" dirty="0">
                <a:solidFill>
                  <a:schemeClr val="tx1"/>
                </a:solidFill>
                <a:latin typeface="Franklin Gothic Demi" pitchFamily="34" charset="0"/>
              </a:rPr>
              <a:t>:</a:t>
            </a:r>
          </a:p>
          <a:p>
            <a:pPr marL="182563" indent="-182563" algn="l">
              <a:spcBef>
                <a:spcPts val="600"/>
              </a:spcBef>
              <a:buClr>
                <a:srgbClr val="0070C0"/>
              </a:buCl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Franklin Gothic Book" pitchFamily="34" charset="0"/>
              </a:rPr>
              <a:t>для основного общего, среднего (полного) общего образования </a:t>
            </a:r>
          </a:p>
          <a:p>
            <a:pPr marL="182563" indent="-182563" algn="l">
              <a:buClr>
                <a:srgbClr val="0070C0"/>
              </a:buCl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Franklin Gothic Book" pitchFamily="34" charset="0"/>
              </a:rPr>
              <a:t>для дошкольного, начального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Franklin Gothic Book" pitchFamily="34" charset="0"/>
              </a:rPr>
              <a:t>общего </a:t>
            </a: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Franklin Gothic Book" pitchFamily="34" charset="0"/>
              </a:rPr>
              <a:t>образования</a:t>
            </a:r>
            <a:endParaRPr lang="ru-RU" dirty="0">
              <a:solidFill>
                <a:schemeClr val="accent4">
                  <a:lumMod val="85000"/>
                  <a:lumOff val="15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6151" name="Picture 5" descr="C:\Documents and Settings\thaeva\Мои документы\Мои рисунки\ПМК-ОБЛОЖКИ-ОТ ДЕНИСА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13" y="3481229"/>
            <a:ext cx="6164771" cy="122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3" descr="C:\Documents and Settings\thaeva\Мои документы\Мои рисунки\ПМК-ОБЛОЖКИ-ОТ ДЕНИСА\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7515" y="3474868"/>
            <a:ext cx="3303204" cy="125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407834" y="1162296"/>
            <a:ext cx="5583766" cy="23435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l"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dirty="0">
              <a:solidFill>
                <a:schemeClr val="tx1"/>
              </a:solidFill>
              <a:latin typeface="Arial" charset="0"/>
            </a:endParaRPr>
          </a:p>
          <a:p>
            <a:pPr algn="l">
              <a:buClr>
                <a:srgbClr val="0070C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> позволяют </a:t>
            </a:r>
            <a:r>
              <a:rPr lang="ru-RU" dirty="0">
                <a:solidFill>
                  <a:schemeClr val="tx1"/>
                </a:solidFill>
                <a:latin typeface="Arial" charset="0"/>
              </a:rPr>
              <a:t>в полной мере использовать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+mn-lt"/>
              </a:rPr>
              <a:t>потен-</a:t>
            </a:r>
          </a:p>
          <a:p>
            <a:pPr algn="l"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rgbClr val="0070C0"/>
                </a:solidFill>
                <a:latin typeface="+mn-lt"/>
              </a:rPr>
              <a:t>  циал интерактивной доски любого типа</a:t>
            </a:r>
            <a:r>
              <a:rPr lang="ru-RU" dirty="0" smtClean="0">
                <a:solidFill>
                  <a:schemeClr val="tx1"/>
                </a:solidFill>
                <a:latin typeface="+mn-lt"/>
              </a:rPr>
              <a:t>,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algn="l"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dirty="0">
              <a:solidFill>
                <a:schemeClr val="tx1"/>
              </a:solidFill>
            </a:endParaRPr>
          </a:p>
          <a:p>
            <a:pPr algn="l">
              <a:buClr>
                <a:srgbClr val="0070C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> созданы </a:t>
            </a:r>
            <a:r>
              <a:rPr lang="ru-RU" dirty="0">
                <a:solidFill>
                  <a:schemeClr val="tx1"/>
                </a:solidFill>
                <a:latin typeface="Arial" charset="0"/>
              </a:rPr>
              <a:t>с учетом дизайн-эргономических </a:t>
            </a: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>осо-</a:t>
            </a:r>
          </a:p>
          <a:p>
            <a:pPr algn="l"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</a:rPr>
              <a:t>  </a:t>
            </a: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>бенностей применени</a:t>
            </a:r>
            <a:r>
              <a:rPr lang="ru-RU" dirty="0" smtClean="0">
                <a:solidFill>
                  <a:schemeClr val="tx1"/>
                </a:solidFill>
              </a:rPr>
              <a:t>я </a:t>
            </a: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>компьютерных программ </a:t>
            </a:r>
          </a:p>
          <a:p>
            <a:pPr algn="l"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</a:rPr>
              <a:t>  </a:t>
            </a: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>при </a:t>
            </a:r>
            <a:r>
              <a:rPr lang="ru-RU" b="1" dirty="0">
                <a:solidFill>
                  <a:srgbClr val="0070C0"/>
                </a:solidFill>
                <a:latin typeface="+mn-lt"/>
              </a:rPr>
              <a:t>фронтальной </a:t>
            </a:r>
            <a:r>
              <a:rPr lang="ru-RU" b="1" dirty="0" smtClean="0">
                <a:solidFill>
                  <a:srgbClr val="0070C0"/>
                </a:solidFill>
                <a:latin typeface="+mn-lt"/>
              </a:rPr>
              <a:t>работе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  <a:endParaRPr lang="en-US" b="1" dirty="0" smtClean="0">
              <a:solidFill>
                <a:srgbClr val="0070C0"/>
              </a:solidFill>
              <a:latin typeface="+mn-lt"/>
            </a:endParaRPr>
          </a:p>
          <a:p>
            <a:pPr algn="l"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dirty="0" smtClean="0">
              <a:solidFill>
                <a:schemeClr val="tx1"/>
              </a:solidFill>
            </a:endParaRPr>
          </a:p>
          <a:p>
            <a:pPr algn="l">
              <a:buClr>
                <a:srgbClr val="0070C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> отличаются </a:t>
            </a:r>
            <a:r>
              <a:rPr lang="ru-RU" b="1" dirty="0" smtClean="0">
                <a:solidFill>
                  <a:srgbClr val="0070C0"/>
                </a:solidFill>
                <a:latin typeface="+mn-lt"/>
              </a:rPr>
              <a:t>высокой интерактивностью</a:t>
            </a:r>
            <a:r>
              <a:rPr lang="ru-RU" dirty="0" smtClean="0">
                <a:solidFill>
                  <a:srgbClr val="0070C0"/>
                </a:solidFill>
                <a:latin typeface="+mn-lt"/>
              </a:rPr>
              <a:t>, </a:t>
            </a:r>
            <a:r>
              <a:rPr lang="ru-RU" dirty="0" smtClean="0">
                <a:solidFill>
                  <a:schemeClr val="tx1"/>
                </a:solidFill>
              </a:rPr>
              <a:t>что </a:t>
            </a:r>
          </a:p>
          <a:p>
            <a:pPr algn="l"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</a:rPr>
              <a:t>  помогает вовлечь учащихся в</a:t>
            </a:r>
            <a:r>
              <a:rPr lang="ru-RU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+mn-lt"/>
              </a:rPr>
              <a:t>активную позна-</a:t>
            </a:r>
          </a:p>
          <a:p>
            <a:pPr algn="l"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rgbClr val="0070C0"/>
                </a:solidFill>
                <a:latin typeface="+mn-lt"/>
              </a:rPr>
              <a:t>  вательную деятельность</a:t>
            </a:r>
            <a:r>
              <a:rPr lang="ru-RU" dirty="0" smtClean="0">
                <a:solidFill>
                  <a:schemeClr val="tx1"/>
                </a:solidFill>
                <a:latin typeface="+mn-lt"/>
              </a:rPr>
              <a:t>.</a:t>
            </a:r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pPr algn="l"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" name="AutoShape 18"/>
          <p:cNvSpPr>
            <a:spLocks noChangeArrowheads="1"/>
          </p:cNvSpPr>
          <p:nvPr/>
        </p:nvSpPr>
        <p:spPr bwMode="auto">
          <a:xfrm>
            <a:off x="304801" y="193224"/>
            <a:ext cx="8601074" cy="81313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Программно-методические комплексы </a:t>
            </a:r>
          </a:p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для интерактивных досок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879" y="1095374"/>
            <a:ext cx="8752595" cy="1578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300" b="1" dirty="0">
              <a:solidFill>
                <a:schemeClr val="tx1"/>
              </a:solidFill>
              <a:latin typeface="Franklin Gothic Book" pitchFamily="34" charset="0"/>
            </a:endParaRPr>
          </a:p>
          <a:p>
            <a:pPr marL="182563" indent="-182563" algn="l">
              <a:buClr>
                <a:srgbClr val="0070C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rgbClr val="0070C0"/>
                </a:solidFill>
                <a:latin typeface="+mn-lt"/>
              </a:rPr>
              <a:t>интерактивные </a:t>
            </a:r>
            <a:r>
              <a:rPr lang="ru-RU" b="1" dirty="0">
                <a:solidFill>
                  <a:srgbClr val="0070C0"/>
                </a:solidFill>
                <a:latin typeface="+mn-lt"/>
              </a:rPr>
              <a:t>ресурсы</a:t>
            </a:r>
            <a:r>
              <a:rPr lang="ru-RU" dirty="0">
                <a:solidFill>
                  <a:srgbClr val="0070C0"/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с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3</a:t>
            </a:r>
            <a:r>
              <a:rPr lang="en-US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D</a:t>
            </a: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-моделями, видеофрагментами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, картами, </a:t>
            </a: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таблицами</a:t>
            </a:r>
            <a:r>
              <a:rPr lang="en-US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и т. д</a:t>
            </a:r>
            <a:r>
              <a:rPr lang="ru-RU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.</a:t>
            </a:r>
          </a:p>
          <a:p>
            <a:pPr marL="182563" indent="-182563" algn="l"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600" dirty="0">
              <a:solidFill>
                <a:srgbClr val="0070C0"/>
              </a:solidFill>
              <a:latin typeface="+mn-lt"/>
            </a:endParaRPr>
          </a:p>
          <a:p>
            <a:pPr marL="182563" indent="-182563" algn="l">
              <a:buClr>
                <a:srgbClr val="0070C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виртуальные </a:t>
            </a:r>
            <a:r>
              <a:rPr lang="ru-RU" b="1" dirty="0">
                <a:solidFill>
                  <a:srgbClr val="0070C0"/>
                </a:solidFill>
                <a:latin typeface="+mn-lt"/>
              </a:rPr>
              <a:t>лаборатории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 и </a:t>
            </a:r>
            <a:r>
              <a:rPr lang="ru-RU" b="1" dirty="0" smtClean="0">
                <a:solidFill>
                  <a:srgbClr val="0070C0"/>
                </a:solidFill>
                <a:latin typeface="+mn-lt"/>
              </a:rPr>
              <a:t>конструкторские среды</a:t>
            </a:r>
            <a:r>
              <a:rPr lang="ru-RU" dirty="0" smtClean="0">
                <a:solidFill>
                  <a:srgbClr val="0070C0"/>
                </a:solidFill>
                <a:latin typeface="+mn-lt"/>
              </a:rPr>
              <a:t> </a:t>
            </a:r>
          </a:p>
          <a:p>
            <a:pPr marL="182563" indent="-182563" algn="l"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600" dirty="0">
              <a:solidFill>
                <a:srgbClr val="0070C0"/>
              </a:solidFill>
              <a:latin typeface="+mn-lt"/>
            </a:endParaRPr>
          </a:p>
          <a:p>
            <a:pPr marL="182563" indent="-182563" algn="l">
              <a:buClr>
                <a:srgbClr val="0070C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интерактивные материалы для </a:t>
            </a:r>
            <a:r>
              <a:rPr lang="ru-RU" b="1" dirty="0" smtClean="0">
                <a:solidFill>
                  <a:srgbClr val="0070C0"/>
                </a:solidFill>
                <a:latin typeface="+mn-lt"/>
              </a:rPr>
              <a:t>закрепления знаний</a:t>
            </a: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ru-RU" b="1" dirty="0" smtClean="0">
                <a:solidFill>
                  <a:srgbClr val="0070C0"/>
                </a:solidFill>
                <a:latin typeface="+mn-lt"/>
              </a:rPr>
              <a:t>тестирования</a:t>
            </a:r>
          </a:p>
          <a:p>
            <a:pPr marL="182563" indent="-182563" algn="l"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600" dirty="0">
              <a:solidFill>
                <a:srgbClr val="0070C0"/>
              </a:solidFill>
              <a:latin typeface="+mn-lt"/>
            </a:endParaRPr>
          </a:p>
          <a:p>
            <a:pPr marL="182563" indent="-182563" algn="l">
              <a:buClr>
                <a:srgbClr val="0070C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rPr>
              <a:t>игровые модули и </a:t>
            </a:r>
            <a:r>
              <a:rPr lang="ru-RU" b="1" dirty="0" smtClean="0">
                <a:solidFill>
                  <a:srgbClr val="0070C0"/>
                </a:solidFill>
                <a:latin typeface="+mn-lt"/>
              </a:rPr>
              <a:t>творческие задания</a:t>
            </a:r>
            <a:endParaRPr lang="en-US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859" y="2802106"/>
            <a:ext cx="4321118" cy="317959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1577" y="2802113"/>
            <a:ext cx="4311447" cy="317958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AutoShape 18"/>
          <p:cNvSpPr>
            <a:spLocks noChangeArrowheads="1"/>
          </p:cNvSpPr>
          <p:nvPr/>
        </p:nvSpPr>
        <p:spPr bwMode="auto">
          <a:xfrm>
            <a:off x="304801" y="193224"/>
            <a:ext cx="8601074" cy="81313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Программно-методические комплексы </a:t>
            </a:r>
          </a:p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для интерактивных досок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Pm-server2\Департамент образования\Информационные_материалы_департамента_образования\Информационные материалы\Листовки_Каталоги_PDF\2010_Каталог ПМК_А5\katalog Folder\Links\0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315" y="151094"/>
            <a:ext cx="3910964" cy="298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9068" y="3198109"/>
            <a:ext cx="3951110" cy="290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690" y="3214691"/>
            <a:ext cx="3928532" cy="286684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5553" y="158041"/>
            <a:ext cx="3879469" cy="2968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 bwMode="auto">
          <a:xfrm>
            <a:off x="5811838" y="1162050"/>
            <a:ext cx="3128962" cy="4937125"/>
          </a:xfrm>
          <a:prstGeom prst="roundRect">
            <a:avLst>
              <a:gd name="adj" fmla="val 5747"/>
            </a:avLst>
          </a:prstGeom>
          <a:gradFill>
            <a:gsLst>
              <a:gs pos="6000">
                <a:srgbClr val="0070C0">
                  <a:alpha val="34000"/>
                </a:srgbClr>
              </a:gs>
              <a:gs pos="50000">
                <a:srgbClr val="008DF6"/>
              </a:gs>
              <a:gs pos="94000">
                <a:srgbClr val="5BB9FF">
                  <a:alpha val="0"/>
                </a:srgbClr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2911366" y="1171575"/>
            <a:ext cx="2743200" cy="4924425"/>
          </a:xfrm>
          <a:prstGeom prst="roundRect">
            <a:avLst>
              <a:gd name="adj" fmla="val 4602"/>
            </a:avLst>
          </a:prstGeom>
          <a:gradFill>
            <a:gsLst>
              <a:gs pos="6000">
                <a:srgbClr val="0070C0">
                  <a:alpha val="34000"/>
                </a:srgbClr>
              </a:gs>
              <a:gs pos="50000">
                <a:srgbClr val="008DF6"/>
              </a:gs>
              <a:gs pos="94000">
                <a:srgbClr val="5BB9FF">
                  <a:alpha val="0"/>
                </a:srgbClr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173038" y="1162050"/>
            <a:ext cx="2555875" cy="4937125"/>
          </a:xfrm>
          <a:prstGeom prst="roundRect">
            <a:avLst>
              <a:gd name="adj" fmla="val 6143"/>
            </a:avLst>
          </a:prstGeom>
          <a:gradFill>
            <a:gsLst>
              <a:gs pos="6000">
                <a:srgbClr val="0070C0">
                  <a:alpha val="34000"/>
                </a:srgbClr>
              </a:gs>
              <a:gs pos="50000">
                <a:srgbClr val="008DF6"/>
              </a:gs>
              <a:gs pos="94000">
                <a:srgbClr val="5BB9FF">
                  <a:alpha val="0"/>
                </a:srgbClr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227" name="Крест 45"/>
          <p:cNvSpPr>
            <a:spLocks noChangeArrowheads="1"/>
          </p:cNvSpPr>
          <p:nvPr/>
        </p:nvSpPr>
        <p:spPr bwMode="auto">
          <a:xfrm>
            <a:off x="2459038" y="3314700"/>
            <a:ext cx="715962" cy="717550"/>
          </a:xfrm>
          <a:prstGeom prst="plus">
            <a:avLst>
              <a:gd name="adj" fmla="val 38125"/>
            </a:avLst>
          </a:prstGeom>
          <a:solidFill>
            <a:srgbClr val="0065B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dirty="0"/>
          </a:p>
        </p:txBody>
      </p:sp>
      <p:grpSp>
        <p:nvGrpSpPr>
          <p:cNvPr id="2" name="Группа 46"/>
          <p:cNvGrpSpPr>
            <a:grpSpLocks/>
          </p:cNvGrpSpPr>
          <p:nvPr/>
        </p:nvGrpSpPr>
        <p:grpSpPr bwMode="auto">
          <a:xfrm>
            <a:off x="5464175" y="3444875"/>
            <a:ext cx="495300" cy="444500"/>
            <a:chOff x="4826000" y="5054600"/>
            <a:chExt cx="495300" cy="444500"/>
          </a:xfrm>
        </p:grpSpPr>
        <p:sp>
          <p:nvSpPr>
            <p:cNvPr id="9235" name="Прямоугольник 48"/>
            <p:cNvSpPr>
              <a:spLocks noChangeArrowheads="1"/>
            </p:cNvSpPr>
            <p:nvPr/>
          </p:nvSpPr>
          <p:spPr bwMode="auto">
            <a:xfrm>
              <a:off x="4838700" y="5054600"/>
              <a:ext cx="482600" cy="165100"/>
            </a:xfrm>
            <a:prstGeom prst="rect">
              <a:avLst/>
            </a:prstGeom>
            <a:solidFill>
              <a:srgbClr val="0065B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ru-RU" dirty="0"/>
            </a:p>
          </p:txBody>
        </p:sp>
        <p:sp>
          <p:nvSpPr>
            <p:cNvPr id="9236" name="Прямоугольник 49"/>
            <p:cNvSpPr>
              <a:spLocks noChangeArrowheads="1"/>
            </p:cNvSpPr>
            <p:nvPr/>
          </p:nvSpPr>
          <p:spPr bwMode="auto">
            <a:xfrm>
              <a:off x="4826000" y="5334000"/>
              <a:ext cx="482600" cy="165100"/>
            </a:xfrm>
            <a:prstGeom prst="rect">
              <a:avLst/>
            </a:prstGeom>
            <a:solidFill>
              <a:srgbClr val="0065B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87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ru-RU" dirty="0"/>
            </a:p>
          </p:txBody>
        </p:sp>
      </p:grpSp>
      <p:sp>
        <p:nvSpPr>
          <p:cNvPr id="9229" name="TextBox 32"/>
          <p:cNvSpPr txBox="1">
            <a:spLocks noChangeArrowheads="1"/>
          </p:cNvSpPr>
          <p:nvPr/>
        </p:nvSpPr>
        <p:spPr bwMode="auto">
          <a:xfrm>
            <a:off x="273050" y="2508843"/>
            <a:ext cx="2290763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b="1" dirty="0">
                <a:solidFill>
                  <a:schemeClr val="bg1"/>
                </a:solidFill>
              </a:rPr>
              <a:t>Беспроводные пульты голосования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230" name="TextBox 34"/>
          <p:cNvSpPr txBox="1">
            <a:spLocks noChangeArrowheads="1"/>
          </p:cNvSpPr>
          <p:nvPr/>
        </p:nvSpPr>
        <p:spPr bwMode="auto">
          <a:xfrm>
            <a:off x="3067270" y="2662238"/>
            <a:ext cx="2413000" cy="20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dirty="0">
                <a:solidFill>
                  <a:schemeClr val="bg1"/>
                </a:solidFill>
              </a:rPr>
              <a:t>База вариативных </a:t>
            </a:r>
            <a:r>
              <a:rPr lang="ru-RU" b="1" dirty="0">
                <a:solidFill>
                  <a:schemeClr val="bg1"/>
                </a:solidFill>
              </a:rPr>
              <a:t>интерактивных тестов</a:t>
            </a:r>
            <a:r>
              <a:rPr lang="ru-RU" dirty="0">
                <a:solidFill>
                  <a:schemeClr val="bg1"/>
                </a:solidFill>
              </a:rPr>
              <a:t> с ведением статистики</a:t>
            </a: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dirty="0">
                <a:solidFill>
                  <a:schemeClr val="bg1"/>
                </a:solidFill>
              </a:rPr>
              <a:t>результатов для организации </a:t>
            </a:r>
            <a:r>
              <a:rPr lang="ru-RU" b="1" dirty="0">
                <a:solidFill>
                  <a:schemeClr val="bg1"/>
                </a:solidFill>
              </a:rPr>
              <a:t>фронтального тестирования </a:t>
            </a:r>
          </a:p>
        </p:txBody>
      </p:sp>
      <p:sp>
        <p:nvSpPr>
          <p:cNvPr id="9231" name="TextBox 36"/>
          <p:cNvSpPr txBox="1">
            <a:spLocks noChangeArrowheads="1"/>
          </p:cNvSpPr>
          <p:nvPr/>
        </p:nvSpPr>
        <p:spPr bwMode="auto">
          <a:xfrm>
            <a:off x="5829299" y="2416175"/>
            <a:ext cx="3076575" cy="250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dirty="0" smtClean="0">
                <a:solidFill>
                  <a:schemeClr val="bg1"/>
                </a:solidFill>
              </a:rPr>
              <a:t>Проведение </a:t>
            </a:r>
            <a:r>
              <a:rPr lang="ru-RU" b="1" dirty="0" smtClean="0">
                <a:solidFill>
                  <a:schemeClr val="bg1"/>
                </a:solidFill>
              </a:rPr>
              <a:t>мгновенного тестирования </a:t>
            </a:r>
            <a:r>
              <a:rPr lang="ru-RU" dirty="0">
                <a:solidFill>
                  <a:schemeClr val="bg1"/>
                </a:solidFill>
              </a:rPr>
              <a:t>в любом предметном кабинете, оснащенном </a:t>
            </a:r>
            <a:r>
              <a:rPr lang="ru-RU" dirty="0" smtClean="0">
                <a:solidFill>
                  <a:schemeClr val="bg1"/>
                </a:solidFill>
              </a:rPr>
              <a:t>демонстрационной </a:t>
            </a:r>
            <a:r>
              <a:rPr lang="ru-RU" dirty="0">
                <a:solidFill>
                  <a:schemeClr val="bg1"/>
                </a:solidFill>
              </a:rPr>
              <a:t>техникой, </a:t>
            </a:r>
            <a:r>
              <a:rPr lang="ru-RU" dirty="0" smtClean="0">
                <a:solidFill>
                  <a:schemeClr val="bg1"/>
                </a:solidFill>
              </a:rPr>
              <a:t>возможность </a:t>
            </a:r>
            <a:r>
              <a:rPr lang="ru-RU" b="1" dirty="0">
                <a:solidFill>
                  <a:schemeClr val="bg1"/>
                </a:solidFill>
              </a:rPr>
              <a:t>контролировать и </a:t>
            </a:r>
            <a:r>
              <a:rPr lang="ru-RU" b="1" dirty="0" smtClean="0">
                <a:solidFill>
                  <a:schemeClr val="bg1"/>
                </a:solidFill>
              </a:rPr>
              <a:t>оценивать </a:t>
            </a:r>
            <a:r>
              <a:rPr lang="ru-RU" dirty="0">
                <a:solidFill>
                  <a:schemeClr val="bg1"/>
                </a:solidFill>
              </a:rPr>
              <a:t>учебные </a:t>
            </a:r>
            <a:r>
              <a:rPr lang="ru-RU" dirty="0" smtClean="0">
                <a:solidFill>
                  <a:schemeClr val="bg1"/>
                </a:solidFill>
              </a:rPr>
              <a:t>достижения учащихся </a:t>
            </a:r>
            <a:r>
              <a:rPr lang="ru-RU" dirty="0">
                <a:solidFill>
                  <a:schemeClr val="bg1"/>
                </a:solidFill>
              </a:rPr>
              <a:t>в течение урока</a:t>
            </a:r>
          </a:p>
        </p:txBody>
      </p:sp>
      <p:pic>
        <p:nvPicPr>
          <p:cNvPr id="26" name="Picture 8" descr="картинка_пульты + дос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413" y="3561512"/>
            <a:ext cx="2099521" cy="187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AutoShape 18"/>
          <p:cNvSpPr>
            <a:spLocks noChangeArrowheads="1"/>
          </p:cNvSpPr>
          <p:nvPr/>
        </p:nvSpPr>
        <p:spPr bwMode="auto">
          <a:xfrm>
            <a:off x="304801" y="193224"/>
            <a:ext cx="8601074" cy="81313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«Интерактивные тесты» </a:t>
            </a:r>
          </a:p>
          <a:p>
            <a:pPr eaLnBrk="0" hangingPunct="0">
              <a:defRPr/>
            </a:pPr>
            <a:r>
              <a:rPr lang="ru-RU" sz="2400" cap="all" dirty="0" smtClean="0">
                <a:solidFill>
                  <a:schemeClr val="bg1"/>
                </a:solidFill>
              </a:rPr>
              <a:t>для систем голосования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098" y="1311275"/>
            <a:ext cx="2678112" cy="5475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700" b="1" dirty="0">
                <a:solidFill>
                  <a:srgbClr val="0070C0"/>
                </a:solidFill>
                <a:latin typeface="Arial" charset="0"/>
              </a:rPr>
              <a:t>Новые технологии</a:t>
            </a:r>
            <a:endParaRPr lang="en-US" sz="1700" b="1" dirty="0">
              <a:solidFill>
                <a:srgbClr val="0070C0"/>
              </a:solidFill>
              <a:latin typeface="Arial" charset="0"/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700" b="1" dirty="0">
                <a:solidFill>
                  <a:srgbClr val="0070C0"/>
                </a:solidFill>
                <a:latin typeface="Arial" charset="0"/>
              </a:rPr>
              <a:t>и средства</a:t>
            </a:r>
            <a:r>
              <a:rPr lang="en-US" sz="17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ru-RU" sz="1700" b="1" dirty="0">
                <a:solidFill>
                  <a:srgbClr val="0070C0"/>
                </a:solidFill>
                <a:latin typeface="Arial" charset="0"/>
              </a:rPr>
              <a:t>обучения</a:t>
            </a:r>
            <a:endParaRPr lang="ru-RU" sz="1700" dirty="0">
              <a:solidFill>
                <a:schemeClr val="accent4">
                  <a:lumMod val="85000"/>
                  <a:lumOff val="15000"/>
                </a:schemeClr>
              </a:solidFill>
              <a:latin typeface="Arial" charset="0"/>
            </a:endParaRPr>
          </a:p>
        </p:txBody>
      </p:sp>
      <p:sp>
        <p:nvSpPr>
          <p:cNvPr id="39" name="TextBox 26"/>
          <p:cNvSpPr txBox="1">
            <a:spLocks noChangeArrowheads="1"/>
          </p:cNvSpPr>
          <p:nvPr/>
        </p:nvSpPr>
        <p:spPr bwMode="auto">
          <a:xfrm>
            <a:off x="3035520" y="1309688"/>
            <a:ext cx="2459038" cy="54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sz="1700" b="1" dirty="0">
                <a:solidFill>
                  <a:srgbClr val="0070C0"/>
                </a:solidFill>
              </a:rPr>
              <a:t>Решения </a:t>
            </a:r>
            <a:endParaRPr lang="en-US" sz="1700" b="1" dirty="0">
              <a:solidFill>
                <a:srgbClr val="0070C0"/>
              </a:solidFill>
            </a:endParaRPr>
          </a:p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sz="1700" b="1" dirty="0" smtClean="0">
                <a:solidFill>
                  <a:srgbClr val="0070C0"/>
                </a:solidFill>
              </a:rPr>
              <a:t>«Нового </a:t>
            </a:r>
            <a:r>
              <a:rPr lang="ru-RU" sz="1700" b="1" dirty="0">
                <a:solidFill>
                  <a:srgbClr val="0070C0"/>
                </a:solidFill>
              </a:rPr>
              <a:t>Диска»</a:t>
            </a:r>
          </a:p>
        </p:txBody>
      </p:sp>
      <p:sp>
        <p:nvSpPr>
          <p:cNvPr id="40" name="TextBox 31"/>
          <p:cNvSpPr txBox="1">
            <a:spLocks noChangeArrowheads="1"/>
          </p:cNvSpPr>
          <p:nvPr/>
        </p:nvSpPr>
        <p:spPr bwMode="auto">
          <a:xfrm>
            <a:off x="6400895" y="1412875"/>
            <a:ext cx="19653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b="1" dirty="0">
                <a:solidFill>
                  <a:srgbClr val="0070C0"/>
                </a:solidFill>
              </a:rPr>
              <a:t>Результат</a:t>
            </a:r>
          </a:p>
        </p:txBody>
      </p:sp>
      <p:sp>
        <p:nvSpPr>
          <p:cNvPr id="41" name="AutoShape 56"/>
          <p:cNvSpPr>
            <a:spLocks noChangeArrowheads="1"/>
          </p:cNvSpPr>
          <p:nvPr/>
        </p:nvSpPr>
        <p:spPr bwMode="auto">
          <a:xfrm>
            <a:off x="233419" y="1923448"/>
            <a:ext cx="2425700" cy="45719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42" name="AutoShape 56"/>
          <p:cNvSpPr>
            <a:spLocks noChangeArrowheads="1"/>
          </p:cNvSpPr>
          <p:nvPr/>
        </p:nvSpPr>
        <p:spPr bwMode="auto">
          <a:xfrm>
            <a:off x="3097488" y="1922134"/>
            <a:ext cx="2425700" cy="45719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43" name="AutoShape 56"/>
          <p:cNvSpPr>
            <a:spLocks noChangeArrowheads="1"/>
          </p:cNvSpPr>
          <p:nvPr/>
        </p:nvSpPr>
        <p:spPr bwMode="auto">
          <a:xfrm>
            <a:off x="5909005" y="1924434"/>
            <a:ext cx="2898664" cy="45719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1">
                <a:alpha val="74001"/>
              </a:schemeClr>
            </a:gs>
            <a:gs pos="100000">
              <a:srgbClr val="33CCFF">
                <a:alpha val="45000"/>
              </a:srgbClr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1">
                <a:alpha val="74001"/>
              </a:schemeClr>
            </a:gs>
            <a:gs pos="100000">
              <a:srgbClr val="33CCFF">
                <a:alpha val="45000"/>
              </a:srgbClr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8988</TotalTime>
  <Words>1750</Words>
  <Application>Microsoft Office PowerPoint</Application>
  <PresentationFormat>Экран (4:3)</PresentationFormat>
  <Paragraphs>307</Paragraphs>
  <Slides>30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lexa</dc:creator>
  <cp:lastModifiedBy>tpryanishnikova</cp:lastModifiedBy>
  <cp:revision>759</cp:revision>
  <dcterms:modified xsi:type="dcterms:W3CDTF">2014-04-28T13:08:49Z</dcterms:modified>
</cp:coreProperties>
</file>