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8" r:id="rId2"/>
    <p:sldId id="258" r:id="rId3"/>
    <p:sldId id="308" r:id="rId4"/>
    <p:sldId id="311" r:id="rId5"/>
    <p:sldId id="259" r:id="rId6"/>
    <p:sldId id="314" r:id="rId7"/>
    <p:sldId id="312" r:id="rId8"/>
    <p:sldId id="313" r:id="rId9"/>
    <p:sldId id="294" r:id="rId10"/>
    <p:sldId id="317" r:id="rId11"/>
    <p:sldId id="323" r:id="rId12"/>
    <p:sldId id="324" r:id="rId13"/>
    <p:sldId id="278" r:id="rId14"/>
    <p:sldId id="279" r:id="rId15"/>
    <p:sldId id="280" r:id="rId16"/>
    <p:sldId id="307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4" autoAdjust="0"/>
    <p:restoredTop sz="94643" autoAdjust="0"/>
  </p:normalViewPr>
  <p:slideViewPr>
    <p:cSldViewPr>
      <p:cViewPr>
        <p:scale>
          <a:sx n="82" d="100"/>
          <a:sy n="82" d="100"/>
        </p:scale>
        <p:origin x="-78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BF7ED-1EDD-49B3-8AFA-A77AF0A0B1D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4706DFE-44A7-424C-A995-F00524CAB38E}">
      <dgm:prSet phldrT="[Текст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6E6015A8-DE87-4BD0-AC81-2C7E25A9651D}" type="parTrans" cxnId="{9FC6C663-95E3-4C51-8D5F-6DB164464967}">
      <dgm:prSet/>
      <dgm:spPr/>
      <dgm:t>
        <a:bodyPr/>
        <a:lstStyle/>
        <a:p>
          <a:endParaRPr lang="ru-RU"/>
        </a:p>
      </dgm:t>
    </dgm:pt>
    <dgm:pt modelId="{116C4FAA-C5B9-42F0-9618-7957217E2350}" type="sibTrans" cxnId="{9FC6C663-95E3-4C51-8D5F-6DB164464967}">
      <dgm:prSet/>
      <dgm:spPr/>
      <dgm:t>
        <a:bodyPr/>
        <a:lstStyle/>
        <a:p>
          <a:endParaRPr lang="ru-RU"/>
        </a:p>
      </dgm:t>
    </dgm:pt>
    <dgm:pt modelId="{3805C758-5DD2-48A5-A101-EBE2E7D7DA89}">
      <dgm:prSet phldrT="[Текст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EF2D54E8-2C1F-4190-9790-F783D645475B}" type="parTrans" cxnId="{A3E92C2A-696D-4DD5-AC13-7E553AAC7BDB}">
      <dgm:prSet/>
      <dgm:spPr/>
      <dgm:t>
        <a:bodyPr/>
        <a:lstStyle/>
        <a:p>
          <a:endParaRPr lang="ru-RU"/>
        </a:p>
      </dgm:t>
    </dgm:pt>
    <dgm:pt modelId="{D1DF06B4-3EDB-4DD9-BA19-996C7D6F0226}" type="sibTrans" cxnId="{A3E92C2A-696D-4DD5-AC13-7E553AAC7BDB}">
      <dgm:prSet/>
      <dgm:spPr/>
      <dgm:t>
        <a:bodyPr/>
        <a:lstStyle/>
        <a:p>
          <a:endParaRPr lang="ru-RU"/>
        </a:p>
      </dgm:t>
    </dgm:pt>
    <dgm:pt modelId="{D392D337-911A-4967-B342-2B54E2B29AE8}" type="pres">
      <dgm:prSet presAssocID="{4EBBF7ED-1EDD-49B3-8AFA-A77AF0A0B1D1}" presName="Name0" presStyleCnt="0">
        <dgm:presLayoutVars>
          <dgm:dir/>
          <dgm:animLvl val="lvl"/>
          <dgm:resizeHandles val="exact"/>
        </dgm:presLayoutVars>
      </dgm:prSet>
      <dgm:spPr/>
    </dgm:pt>
    <dgm:pt modelId="{AF7C6406-FFF4-465F-B77A-09163D1A071D}" type="pres">
      <dgm:prSet presAssocID="{E4706DFE-44A7-424C-A995-F00524CAB38E}" presName="parTxOnly" presStyleLbl="node1" presStyleIdx="0" presStyleCnt="2" custScaleY="198265" custLinFactNeighborY="-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40B72-E180-4D0C-A592-C4990A8DBDEE}" type="pres">
      <dgm:prSet presAssocID="{116C4FAA-C5B9-42F0-9618-7957217E2350}" presName="parTxOnlySpace" presStyleCnt="0"/>
      <dgm:spPr/>
    </dgm:pt>
    <dgm:pt modelId="{3CD3F29C-576C-4E54-A2FC-78CFC639CDE5}" type="pres">
      <dgm:prSet presAssocID="{3805C758-5DD2-48A5-A101-EBE2E7D7DA89}" presName="parTxOnly" presStyleLbl="node1" presStyleIdx="1" presStyleCnt="2" custScaleY="198265" custLinFactNeighborX="-45920" custLinFactNeighborY="2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92C2A-696D-4DD5-AC13-7E553AAC7BDB}" srcId="{4EBBF7ED-1EDD-49B3-8AFA-A77AF0A0B1D1}" destId="{3805C758-5DD2-48A5-A101-EBE2E7D7DA89}" srcOrd="1" destOrd="0" parTransId="{EF2D54E8-2C1F-4190-9790-F783D645475B}" sibTransId="{D1DF06B4-3EDB-4DD9-BA19-996C7D6F0226}"/>
    <dgm:cxn modelId="{34B1D3E4-6D04-4F70-B112-F7BF9FB5B527}" type="presOf" srcId="{E4706DFE-44A7-424C-A995-F00524CAB38E}" destId="{AF7C6406-FFF4-465F-B77A-09163D1A071D}" srcOrd="0" destOrd="0" presId="urn:microsoft.com/office/officeart/2005/8/layout/chevron1"/>
    <dgm:cxn modelId="{9583E51A-EEA3-47FB-B251-30B26FF1E5B5}" type="presOf" srcId="{4EBBF7ED-1EDD-49B3-8AFA-A77AF0A0B1D1}" destId="{D392D337-911A-4967-B342-2B54E2B29AE8}" srcOrd="0" destOrd="0" presId="urn:microsoft.com/office/officeart/2005/8/layout/chevron1"/>
    <dgm:cxn modelId="{9FC6C663-95E3-4C51-8D5F-6DB164464967}" srcId="{4EBBF7ED-1EDD-49B3-8AFA-A77AF0A0B1D1}" destId="{E4706DFE-44A7-424C-A995-F00524CAB38E}" srcOrd="0" destOrd="0" parTransId="{6E6015A8-DE87-4BD0-AC81-2C7E25A9651D}" sibTransId="{116C4FAA-C5B9-42F0-9618-7957217E2350}"/>
    <dgm:cxn modelId="{56562E98-E5FD-43AF-8D0E-267974E2ADA6}" type="presOf" srcId="{3805C758-5DD2-48A5-A101-EBE2E7D7DA89}" destId="{3CD3F29C-576C-4E54-A2FC-78CFC639CDE5}" srcOrd="0" destOrd="0" presId="urn:microsoft.com/office/officeart/2005/8/layout/chevron1"/>
    <dgm:cxn modelId="{8A3DEEFA-F887-4414-A70C-5B75D1AA2B85}" type="presParOf" srcId="{D392D337-911A-4967-B342-2B54E2B29AE8}" destId="{AF7C6406-FFF4-465F-B77A-09163D1A071D}" srcOrd="0" destOrd="0" presId="urn:microsoft.com/office/officeart/2005/8/layout/chevron1"/>
    <dgm:cxn modelId="{DBE94884-3E75-4196-AA8E-10DC60FA8E9E}" type="presParOf" srcId="{D392D337-911A-4967-B342-2B54E2B29AE8}" destId="{AF740B72-E180-4D0C-A592-C4990A8DBDEE}" srcOrd="1" destOrd="0" presId="urn:microsoft.com/office/officeart/2005/8/layout/chevron1"/>
    <dgm:cxn modelId="{4DB15A32-9174-445C-8C24-82906155A251}" type="presParOf" srcId="{D392D337-911A-4967-B342-2B54E2B29AE8}" destId="{3CD3F29C-576C-4E54-A2FC-78CFC639CDE5}" srcOrd="2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7C6406-FFF4-465F-B77A-09163D1A071D}">
      <dsp:nvSpPr>
        <dsp:cNvPr id="0" name=""/>
        <dsp:cNvSpPr/>
      </dsp:nvSpPr>
      <dsp:spPr>
        <a:xfrm>
          <a:off x="1265" y="419971"/>
          <a:ext cx="756646" cy="600066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1265" y="419971"/>
        <a:ext cx="756646" cy="600066"/>
      </dsp:txXfrm>
    </dsp:sp>
    <dsp:sp modelId="{3CD3F29C-576C-4E54-A2FC-78CFC639CDE5}">
      <dsp:nvSpPr>
        <dsp:cNvPr id="0" name=""/>
        <dsp:cNvSpPr/>
      </dsp:nvSpPr>
      <dsp:spPr>
        <a:xfrm>
          <a:off x="682247" y="420046"/>
          <a:ext cx="756646" cy="600066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682247" y="420046"/>
        <a:ext cx="756646" cy="600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A9B8D-C677-4738-9B1C-1ED78F21671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AF7B6-670D-4812-8BBB-4B5E3B67D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AF7B6-670D-4812-8BBB-4B5E3B67D0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71600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11"/>
          <p:cNvSpPr>
            <a:spLocks noGrp="1"/>
          </p:cNvSpPr>
          <p:nvPr>
            <p:ph sz="quarter" idx="1"/>
          </p:nvPr>
        </p:nvSpPr>
        <p:spPr>
          <a:xfrm>
            <a:off x="1475656" y="260648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06DA53-291A-4745-9E97-3414AB8685AE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983D6F-77F0-4728-85CD-B6F98CF9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mailto:school@nd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4.pn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06896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1391672"/>
            <a:ext cx="73448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«Апробация  различных  типов   интерактивных  мультимедийных электронных  учебников  (ИМЭУ)</a:t>
            </a:r>
          </a:p>
          <a:p>
            <a:pPr>
              <a:lnSpc>
                <a:spcPts val="3600"/>
              </a:lnSpc>
              <a:spcBef>
                <a:spcPts val="2400"/>
              </a:spcBef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 общеобразовательных учреждениях  ряда  субъектов Российской  Федерации»</a:t>
            </a:r>
            <a:r>
              <a:rPr lang="ru-RU" sz="3200" dirty="0" smtClean="0">
                <a:latin typeface="+mj-lt"/>
              </a:rPr>
              <a:t/>
            </a:r>
            <a:br>
              <a:rPr lang="ru-RU" sz="3200" dirty="0" smtClean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68960"/>
            <a:ext cx="971600" cy="378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0" y="3095249"/>
            <a:ext cx="9144000" cy="4571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71600" y="4653136"/>
            <a:ext cx="8172400" cy="17281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2420888"/>
            <a:ext cx="8172400" cy="17281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836712"/>
            <a:ext cx="615553" cy="5040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b="1" kern="0" dirty="0" smtClean="0">
                <a:solidFill>
                  <a:schemeClr val="bg1"/>
                </a:solidFill>
                <a:cs typeface="Calibri" pitchFamily="34" charset="0"/>
              </a:rPr>
              <a:t>Подготовительная работа</a:t>
            </a:r>
            <a:endParaRPr lang="ru-RU" sz="2800" b="1" kern="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-562372" y="6295628"/>
            <a:ext cx="1124744" cy="11247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6353944"/>
            <a:ext cx="81724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\\pl-ws1603\POS\ИМЭУ\ИМЭУ_иллюстрации для презентации\Скриншоты_Скаченный Учебник\Физика_Перышкин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1"/>
            <a:ext cx="1507124" cy="2116386"/>
          </a:xfrm>
          <a:prstGeom prst="rect">
            <a:avLst/>
          </a:prstGeom>
          <a:noFill/>
        </p:spPr>
      </p:pic>
      <p:pic>
        <p:nvPicPr>
          <p:cNvPr id="3075" name="Picture 3" descr="\\pl-ws1603\POS\ИМЭУ\ИМЭУ_иллюстрации для презентации\Скриншоты_Скаченный Учебник\Физика_Перышкин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799"/>
            <a:ext cx="1408575" cy="2127367"/>
          </a:xfrm>
          <a:prstGeom prst="rect">
            <a:avLst/>
          </a:prstGeom>
          <a:noFill/>
        </p:spPr>
      </p:pic>
      <p:pic>
        <p:nvPicPr>
          <p:cNvPr id="3076" name="Picture 4" descr="\\pl-ws1603\POS\ИМЭУ\ИМЭУ_иллюстрации для презентации\Скриншоты_Скаченный Учебник\Физика_Перышкин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714" y="1628801"/>
            <a:ext cx="1482710" cy="2160239"/>
          </a:xfrm>
          <a:prstGeom prst="rect">
            <a:avLst/>
          </a:prstGeom>
          <a:noFill/>
        </p:spPr>
      </p:pic>
      <p:pic>
        <p:nvPicPr>
          <p:cNvPr id="3077" name="Picture 5" descr="\\pl-ws1603\POS\ИМЭУ\ИМЭУ_иллюстрации для презентации\Скриншоты_Скаченный Учебник\Физика_Перышкин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365104"/>
            <a:ext cx="1512168" cy="2105551"/>
          </a:xfrm>
          <a:prstGeom prst="rect">
            <a:avLst/>
          </a:prstGeom>
          <a:noFill/>
        </p:spPr>
      </p:pic>
      <p:pic>
        <p:nvPicPr>
          <p:cNvPr id="3078" name="Picture 6" descr="\\pl-ws1603\POS\ИМЭУ\ИМЭУ_иллюстрации для презентации\Скриншоты_Скаченный Учебник\Физика_Перышкин_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8" y="4509120"/>
            <a:ext cx="1418194" cy="1974701"/>
          </a:xfrm>
          <a:prstGeom prst="rect">
            <a:avLst/>
          </a:prstGeom>
          <a:noFill/>
        </p:spPr>
      </p:pic>
      <p:pic>
        <p:nvPicPr>
          <p:cNvPr id="3079" name="Picture 7" descr="\\pl-ws1603\POS\ИМЭУ\ИМЭУ_иллюстрации для презентации\Скриншоты_Скаченный Учебник\Физика_Перышкин_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365104"/>
            <a:ext cx="1512168" cy="2105550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91682" y="1340768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67744" y="260648"/>
            <a:ext cx="56886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Примеры «пиратских» учебников из интернет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71600" y="4653136"/>
            <a:ext cx="8172400" cy="17281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6353944"/>
            <a:ext cx="81724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0120" y="0"/>
            <a:ext cx="8028384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615553" cy="5040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b="1" kern="0" dirty="0" smtClean="0">
                <a:solidFill>
                  <a:schemeClr val="bg1"/>
                </a:solidFill>
                <a:cs typeface="Calibri" pitchFamily="34" charset="0"/>
              </a:rPr>
              <a:t>Подготовительная работа</a:t>
            </a:r>
            <a:endParaRPr lang="ru-RU" sz="2800" b="1" kern="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562372" y="6295628"/>
            <a:ext cx="1124744" cy="11247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2" y="1340768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6"/>
          <p:cNvGrpSpPr/>
          <p:nvPr/>
        </p:nvGrpSpPr>
        <p:grpSpPr>
          <a:xfrm>
            <a:off x="2857488" y="1500174"/>
            <a:ext cx="4392488" cy="648072"/>
            <a:chOff x="2915816" y="1916832"/>
            <a:chExt cx="4392488" cy="64807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915816" y="1916832"/>
              <a:ext cx="4392488" cy="648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25554" y="1916832"/>
              <a:ext cx="29626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+mj-lt"/>
                </a:rPr>
                <a:t>Безвозмездно</a:t>
              </a:r>
            </a:p>
          </p:txBody>
        </p:sp>
      </p:grpSp>
      <p:pic>
        <p:nvPicPr>
          <p:cNvPr id="4100" name="Picture 4" descr="\\pl-ws1603\POS\ИМЭУ\ИМЭУ_иллюстрации для презентации\Учебники\290px_по высоте\история_2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17256"/>
            <a:ext cx="1045122" cy="13839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pic>
        <p:nvPicPr>
          <p:cNvPr id="4098" name="Picture 2" descr="\\pl-ws1603\POS\ИМЭУ\ИМЭУ_иллюстрации для презентации\Учебники\290px_по высоте\биология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17256"/>
            <a:ext cx="897183" cy="13839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pic>
        <p:nvPicPr>
          <p:cNvPr id="4099" name="Picture 3" descr="\\pl-ws1603\POS\ИМЭУ\ИМЭУ_иллюстрации для презентации\Учебники\290px_по высоте\глобальные се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757" y="3917256"/>
            <a:ext cx="892411" cy="13839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pic>
        <p:nvPicPr>
          <p:cNvPr id="4101" name="Picture 5" descr="\\pl-ws1603\POS\ИМЭУ\ИМЭУ_иллюстрации для презентации\Учебники\290px_по высоте\компьютерное моделирова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3244" y="3917256"/>
            <a:ext cx="921044" cy="13839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pic>
        <p:nvPicPr>
          <p:cNvPr id="4102" name="Picture 6" descr="\\pl-ws1603\POS\ИМЭУ\ИМЭУ_иллюстрации для презентации\Учебники\290px_по высоте\математика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2847" y="3917256"/>
            <a:ext cx="1035577" cy="13839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pic>
        <p:nvPicPr>
          <p:cNvPr id="4103" name="Picture 7" descr="\\pl-ws1603\POS\ИМЭУ\ИМЭУ_иллюстрации для презентации\Учебники\290px_по высоте\русский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917256"/>
            <a:ext cx="1040350" cy="13839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grpSp>
        <p:nvGrpSpPr>
          <p:cNvPr id="4" name="Группа 25"/>
          <p:cNvGrpSpPr/>
          <p:nvPr/>
        </p:nvGrpSpPr>
        <p:grpSpPr>
          <a:xfrm>
            <a:off x="3995936" y="2924944"/>
            <a:ext cx="1440160" cy="432048"/>
            <a:chOff x="1763688" y="3068960"/>
            <a:chExt cx="1440160" cy="432048"/>
          </a:xfrm>
        </p:grpSpPr>
        <p:sp>
          <p:nvSpPr>
            <p:cNvPr id="12" name="TextBox 11"/>
            <p:cNvSpPr txBox="1"/>
            <p:nvPr/>
          </p:nvSpPr>
          <p:spPr>
            <a:xfrm>
              <a:off x="1907704" y="306896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«Бином»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763688" y="3068960"/>
              <a:ext cx="1440160" cy="43204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1691680" y="2924944"/>
            <a:ext cx="2304256" cy="432048"/>
            <a:chOff x="3491880" y="3068960"/>
            <a:chExt cx="2304256" cy="432048"/>
          </a:xfrm>
        </p:grpSpPr>
        <p:sp>
          <p:nvSpPr>
            <p:cNvPr id="14" name="TextBox 13"/>
            <p:cNvSpPr txBox="1"/>
            <p:nvPr/>
          </p:nvSpPr>
          <p:spPr>
            <a:xfrm>
              <a:off x="3563888" y="306896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«Русское слово»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491880" y="3068960"/>
              <a:ext cx="2088232" cy="43204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7"/>
          <p:cNvGrpSpPr/>
          <p:nvPr/>
        </p:nvGrpSpPr>
        <p:grpSpPr>
          <a:xfrm>
            <a:off x="5652120" y="2924944"/>
            <a:ext cx="2736304" cy="432048"/>
            <a:chOff x="5652120" y="3068960"/>
            <a:chExt cx="2736304" cy="432048"/>
          </a:xfrm>
        </p:grpSpPr>
        <p:sp>
          <p:nvSpPr>
            <p:cNvPr id="15" name="TextBox 14"/>
            <p:cNvSpPr txBox="1"/>
            <p:nvPr/>
          </p:nvSpPr>
          <p:spPr>
            <a:xfrm>
              <a:off x="5724128" y="306896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«Ассоциация XXI век»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652120" y="3068960"/>
              <a:ext cx="2736304" cy="43204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43174" y="214290"/>
            <a:ext cx="4902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Издательства,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участвующие в проекте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9" name="Группа 29"/>
          <p:cNvGrpSpPr/>
          <p:nvPr/>
        </p:nvGrpSpPr>
        <p:grpSpPr>
          <a:xfrm>
            <a:off x="7500958" y="1857364"/>
            <a:ext cx="1246292" cy="648072"/>
            <a:chOff x="4211960" y="1484784"/>
            <a:chExt cx="1246292" cy="64807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211960" y="1484784"/>
              <a:ext cx="1246292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6" descr="F:\Презентация ЭОР4\Презентация МОН\images\Издательстава_логотипы\Просвещение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02024" y="1590757"/>
              <a:ext cx="1066165" cy="436127"/>
            </a:xfrm>
            <a:prstGeom prst="rect">
              <a:avLst/>
            </a:prstGeom>
            <a:noFill/>
          </p:spPr>
        </p:pic>
      </p:grpSp>
      <p:grpSp>
        <p:nvGrpSpPr>
          <p:cNvPr id="33" name="Группа 40"/>
          <p:cNvGrpSpPr/>
          <p:nvPr/>
        </p:nvGrpSpPr>
        <p:grpSpPr>
          <a:xfrm>
            <a:off x="1214414" y="1857364"/>
            <a:ext cx="1246292" cy="648072"/>
            <a:chOff x="1835696" y="5805264"/>
            <a:chExt cx="1246292" cy="648072"/>
          </a:xfrm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835696" y="5805264"/>
              <a:ext cx="1246292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9" descr="F:\Презентация ЭОР4\Презентация МОН\images\Издательстава_логотипы\Дрофа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11948" y="5984838"/>
              <a:ext cx="1093788" cy="288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71600" y="4653136"/>
            <a:ext cx="8172400" cy="17281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6353944"/>
            <a:ext cx="81724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615553" cy="5040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b="1" kern="0" dirty="0" smtClean="0">
                <a:solidFill>
                  <a:schemeClr val="bg1"/>
                </a:solidFill>
                <a:cs typeface="Calibri" pitchFamily="34" charset="0"/>
              </a:rPr>
              <a:t>Подготовительная работа</a:t>
            </a:r>
            <a:endParaRPr lang="ru-RU" sz="2800" b="1" kern="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562372" y="6295628"/>
            <a:ext cx="1124744" cy="11247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2" y="1340768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8"/>
          <p:cNvGrpSpPr/>
          <p:nvPr/>
        </p:nvGrpSpPr>
        <p:grpSpPr>
          <a:xfrm>
            <a:off x="2714612" y="71414"/>
            <a:ext cx="4714908" cy="1285884"/>
            <a:chOff x="2915816" y="1559642"/>
            <a:chExt cx="4714908" cy="121444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915816" y="1559642"/>
              <a:ext cx="4714908" cy="12144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5317" y="1631080"/>
              <a:ext cx="378821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+mj-lt"/>
                </a:rPr>
                <a:t>Анализ хранилищ</a:t>
              </a:r>
            </a:p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+mj-lt"/>
                </a:rPr>
                <a:t>и выбор ЭОР</a:t>
              </a:r>
            </a:p>
          </p:txBody>
        </p:sp>
      </p:grpSp>
      <p:pic>
        <p:nvPicPr>
          <p:cNvPr id="1026" name="Picture 2" descr="F:\Презентация ЭОР4\Презентация МОН\МинОбр_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823565" cy="126873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928926" y="207167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Федеральный центр информационно-образовательных ресурсов (ФЦИОР)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7" name="Picture 3" descr="\\Pm-server2\common\Кривохижина Татьяна\Картинки\Ресурсы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869161"/>
            <a:ext cx="1530169" cy="1224136"/>
          </a:xfrm>
          <a:prstGeom prst="rect">
            <a:avLst/>
          </a:prstGeom>
          <a:noFill/>
        </p:spPr>
      </p:pic>
      <p:pic>
        <p:nvPicPr>
          <p:cNvPr id="1028" name="Picture 4" descr="\\Pm-server2\common\Кривохижина Татьяна\Картинки\Ресурсы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869160"/>
            <a:ext cx="1530170" cy="1224136"/>
          </a:xfrm>
          <a:prstGeom prst="rect">
            <a:avLst/>
          </a:prstGeom>
          <a:noFill/>
        </p:spPr>
      </p:pic>
      <p:pic>
        <p:nvPicPr>
          <p:cNvPr id="1029" name="Picture 5" descr="\\Pm-server2\common\Кривохижина Татьяна\Картинки\Ресурсы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869160"/>
            <a:ext cx="1530170" cy="1224136"/>
          </a:xfrm>
          <a:prstGeom prst="rect">
            <a:avLst/>
          </a:prstGeom>
          <a:noFill/>
        </p:spPr>
      </p:pic>
      <p:pic>
        <p:nvPicPr>
          <p:cNvPr id="1030" name="Picture 6" descr="\\Pm-server2\common\Кривохижина Татьяна\Картинки\Ресурсы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869160"/>
            <a:ext cx="1530170" cy="1224136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000364" y="32861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Единая коллекция цифровых образовательных ресурсов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pic>
        <p:nvPicPr>
          <p:cNvPr id="1032" name="Picture 8" descr="F:\Презентация ЭОР4\Презентация МОН\EdiniyResourceC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3357562"/>
            <a:ext cx="1000125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71600" y="4653136"/>
            <a:ext cx="8172400" cy="17281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19672" y="1916832"/>
            <a:ext cx="6984776" cy="42484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6353944"/>
            <a:ext cx="81724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5852" y="285728"/>
            <a:ext cx="7425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Выбор ЭОР от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профессиональных производителей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-562372" y="6295628"/>
            <a:ext cx="1124744" cy="11247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2" y="1340768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35696" y="2001614"/>
            <a:ext cx="64807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Хранилище мультимедиа-объектов </a:t>
            </a:r>
            <a:br>
              <a:rPr lang="ru-RU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департамента образования </a:t>
            </a:r>
            <a:br>
              <a:rPr lang="ru-RU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компании «Новый Диск»</a:t>
            </a:r>
            <a:endParaRPr lang="ru-RU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22" name="Рисунок 21" descr="НД_лого_colo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813407" cy="37541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012160" y="3068960"/>
            <a:ext cx="2160240" cy="1296144"/>
            <a:chOff x="6012160" y="3068960"/>
            <a:chExt cx="2160240" cy="129614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012160" y="3068960"/>
              <a:ext cx="2160240" cy="12961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ico_1_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192" y="3212976"/>
              <a:ext cx="419100" cy="419100"/>
            </a:xfrm>
            <a:prstGeom prst="rect">
              <a:avLst/>
            </a:prstGeom>
          </p:spPr>
        </p:pic>
        <p:pic>
          <p:nvPicPr>
            <p:cNvPr id="31" name="Рисунок 30" descr="ico_1_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192" y="3789040"/>
              <a:ext cx="419100" cy="4191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732240" y="328324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видео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32240" y="3807042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формулы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12160" y="4509120"/>
            <a:ext cx="2376264" cy="1422158"/>
            <a:chOff x="6012160" y="4509120"/>
            <a:chExt cx="2376264" cy="142215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6012160" y="4509120"/>
              <a:ext cx="2160240" cy="14221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ico_1_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0011" y="4581128"/>
              <a:ext cx="1076325" cy="108585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084168" y="5661248"/>
              <a:ext cx="23042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Процессы в реальном времени</a:t>
              </a:r>
              <a:endParaRPr lang="ru-RU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07704" y="3050958"/>
            <a:ext cx="3864430" cy="2898322"/>
            <a:chOff x="1907704" y="3050958"/>
            <a:chExt cx="3864430" cy="289832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907704" y="3050958"/>
              <a:ext cx="3864430" cy="28983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01_800px_cro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8810" y="3284984"/>
              <a:ext cx="3329294" cy="24482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71600" y="4653136"/>
            <a:ext cx="8172400" cy="17281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6353944"/>
            <a:ext cx="81724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19672" y="1916832"/>
            <a:ext cx="6984776" cy="42484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835696" y="2001614"/>
            <a:ext cx="64807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Хранилище мультимедиа-объектов </a:t>
            </a:r>
            <a:br>
              <a:rPr lang="ru-RU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департамента образования </a:t>
            </a:r>
            <a:br>
              <a:rPr lang="ru-RU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компании «Новый Диск»</a:t>
            </a:r>
            <a:endParaRPr lang="ru-RU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562372" y="6295628"/>
            <a:ext cx="1124744" cy="11247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2" y="1340768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6084168" y="3068960"/>
            <a:ext cx="2160240" cy="648072"/>
            <a:chOff x="6084168" y="3068960"/>
            <a:chExt cx="2160240" cy="6480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6084168" y="3068960"/>
              <a:ext cx="2160240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88224" y="3121804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 видео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 3D модели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4" name="Рисунок 33" descr="ico_2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5324" y="3230116"/>
              <a:ext cx="342900" cy="342900"/>
            </a:xfrm>
            <a:prstGeom prst="rect">
              <a:avLst/>
            </a:prstGeom>
          </p:spPr>
        </p:pic>
      </p:grpSp>
      <p:pic>
        <p:nvPicPr>
          <p:cNvPr id="35" name="Рисунок 34" descr="НД_лого_colo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132856"/>
            <a:ext cx="813407" cy="37541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907704" y="3050958"/>
            <a:ext cx="3864430" cy="2898322"/>
            <a:chOff x="1907704" y="3050958"/>
            <a:chExt cx="3864430" cy="289832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907704" y="3050958"/>
              <a:ext cx="3864430" cy="28983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02_800px_cro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4212" y="3286472"/>
              <a:ext cx="3251884" cy="2446784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5940152" y="4005064"/>
            <a:ext cx="2496277" cy="1872208"/>
            <a:chOff x="5940152" y="4005064"/>
            <a:chExt cx="2496277" cy="187220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940152" y="4005064"/>
              <a:ext cx="2496277" cy="1872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03_800px_cro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176" y="4149080"/>
              <a:ext cx="2109317" cy="158417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285852" y="285728"/>
            <a:ext cx="7425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Выбор ЭОР от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профессиональных производителей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71600" y="4653136"/>
            <a:ext cx="8172400" cy="17281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6353944"/>
            <a:ext cx="81724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-562372" y="6295628"/>
            <a:ext cx="1124744" cy="11247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2" y="1340768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619672" y="1916832"/>
            <a:ext cx="6984776" cy="42484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835696" y="2001614"/>
            <a:ext cx="64807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Хранилище мультимедиа-объектов </a:t>
            </a:r>
            <a:br>
              <a:rPr lang="ru-RU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департамента образования </a:t>
            </a:r>
            <a:br>
              <a:rPr lang="ru-RU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cs typeface="Calibri" pitchFamily="34" charset="0"/>
              </a:rPr>
              <a:t>компании «Новый Диск»</a:t>
            </a:r>
            <a:endParaRPr lang="ru-RU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940152" y="3068960"/>
            <a:ext cx="2376264" cy="936104"/>
            <a:chOff x="5940152" y="3068960"/>
            <a:chExt cx="2376264" cy="93610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940152" y="3068960"/>
              <a:ext cx="2376264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ico_3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177" y="3140666"/>
              <a:ext cx="864096" cy="86409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164288" y="3356992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анимация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4149080"/>
            <a:ext cx="2376264" cy="1800200"/>
            <a:chOff x="5940152" y="4149080"/>
            <a:chExt cx="2376264" cy="1800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5940152" y="4149080"/>
              <a:ext cx="2376264" cy="1800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ico_3_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4647" y="4365104"/>
              <a:ext cx="927632" cy="136815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092280" y="4798893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Параметры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виртуального эксперимента</a:t>
              </a:r>
            </a:p>
          </p:txBody>
        </p:sp>
      </p:grpSp>
      <p:pic>
        <p:nvPicPr>
          <p:cNvPr id="39" name="Рисунок 38" descr="НД_лого_colo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132856"/>
            <a:ext cx="813407" cy="37541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907704" y="3050958"/>
            <a:ext cx="3864430" cy="2898322"/>
            <a:chOff x="1907704" y="3050958"/>
            <a:chExt cx="3864430" cy="289832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907704" y="3050958"/>
              <a:ext cx="3864430" cy="28983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04_800px_cro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5736" y="3384828"/>
              <a:ext cx="3312368" cy="227641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285852" y="285728"/>
            <a:ext cx="7425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Выбор ЭОР от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профессиональных производителей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2"/>
          <p:cNvGrpSpPr/>
          <p:nvPr/>
        </p:nvGrpSpPr>
        <p:grpSpPr>
          <a:xfrm>
            <a:off x="1403648" y="6209929"/>
            <a:ext cx="7560840" cy="315415"/>
            <a:chOff x="270029" y="0"/>
            <a:chExt cx="7290810" cy="315415"/>
          </a:xfrm>
        </p:grpSpPr>
        <p:sp>
          <p:nvSpPr>
            <p:cNvPr id="44" name="Нашивка 43"/>
            <p:cNvSpPr/>
            <p:nvPr/>
          </p:nvSpPr>
          <p:spPr>
            <a:xfrm>
              <a:off x="270029" y="0"/>
              <a:ext cx="7290810" cy="315415"/>
            </a:xfrm>
            <a:prstGeom prst="chevron">
              <a:avLst/>
            </a:prstGeom>
            <a:gradFill flip="none" rotWithShape="0">
              <a:gsLst>
                <a:gs pos="19000">
                  <a:schemeClr val="accent1">
                    <a:lumMod val="50000"/>
                  </a:schemeClr>
                </a:gs>
                <a:gs pos="100000">
                  <a:srgbClr val="C00000"/>
                </a:gs>
              </a:gsLst>
              <a:lin ang="0" scaled="0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Нашивка 4"/>
            <p:cNvSpPr/>
            <p:nvPr/>
          </p:nvSpPr>
          <p:spPr>
            <a:xfrm>
              <a:off x="427737" y="0"/>
              <a:ext cx="6975395" cy="315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pic>
        <p:nvPicPr>
          <p:cNvPr id="2055" name="Picture 7" descr="\\pl-ws1603\POS\ИМЭУ\ИМЭУ_иллюстрации для презентации\поиск\Девочка с девайсом в кас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62528"/>
            <a:ext cx="1152128" cy="1726842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971600" y="5223699"/>
            <a:ext cx="1872208" cy="720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15816" y="1916832"/>
            <a:ext cx="4392488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Цивилизованные с точки зрения нормативно-правовой базы </a:t>
            </a: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Методически обоснованные с точки зрения реалий учебного процесса</a:t>
            </a: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Педагогически-целесообразные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 точки зрения достижений учащихся</a:t>
            </a: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0975" indent="-180975">
              <a:lnSpc>
                <a:spcPts val="17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 устойчивые с точки зрения выживания в агрессивной детской среде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0298" y="92867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49610"/>
            <a:ext cx="704300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pc="10" dirty="0" smtClean="0">
                <a:solidFill>
                  <a:schemeClr val="accent1">
                    <a:lumMod val="75000"/>
                  </a:schemeClr>
                </a:solidFill>
              </a:rPr>
              <a:t>Отступая от официальных формулировок,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своей целью ставим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</a:p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проведение апробации использования новых типов интерактивных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устройств в учебном процессе образовательных учреждений РФ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 получением следующих характеристик результатов:</a:t>
            </a:r>
          </a:p>
          <a:p>
            <a:pPr algn="ctr"/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-562372" y="6295628"/>
            <a:ext cx="1124744" cy="11247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43608" y="65253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27.06.2011</a:t>
            </a:r>
          </a:p>
          <a:p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00392" y="653637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12.09.2012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664" y="5570076"/>
            <a:ext cx="704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Сроки </a:t>
            </a:r>
            <a:endParaRPr lang="ru-RU" sz="2800" dirty="0"/>
          </a:p>
        </p:txBody>
      </p:sp>
      <p:pic>
        <p:nvPicPr>
          <p:cNvPr id="2052" name="Picture 4" descr="\\pl-ws1603\POS\ИМЭУ\ИМЭУ_иллюстрации для презентации\Учиталя_учащиеся\Серьезный_Преподаватель_Shutterstock\stock-photo-man-caucasian-professor-teaching-asking-attention-isolated-studio-on-white-background-55254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30" y="1844824"/>
            <a:ext cx="1655386" cy="1728192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972398" y="3501008"/>
            <a:ext cx="1872208" cy="720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pl-ws1603\POS\ИМЭУ\ИМЭУ_иллюстрации для презентации\Консультант Плюс\Консультант Плюс + Кни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896882"/>
            <a:ext cx="1008112" cy="1740030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7380312" y="2636912"/>
            <a:ext cx="1763688" cy="720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\\pl-ws1603\POS\ИМЭУ\ИМЭУ_иллюстрации для презентации\Учиталя_учащиеся\Серьезный мальчик с пробирк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996952"/>
            <a:ext cx="1728192" cy="1382779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7380312" y="4379731"/>
            <a:ext cx="1763688" cy="720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15816" y="4653136"/>
            <a:ext cx="4392488" cy="64807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15816" y="3789040"/>
            <a:ext cx="4392488" cy="64807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15816" y="2924944"/>
            <a:ext cx="4392488" cy="64807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15816" y="2060848"/>
            <a:ext cx="4392488" cy="64807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2123728" y="2564904"/>
            <a:ext cx="537300" cy="216024"/>
          </a:xfrm>
          <a:custGeom>
            <a:avLst/>
            <a:gdLst>
              <a:gd name="connsiteX0" fmla="*/ 0 w 288032"/>
              <a:gd name="connsiteY0" fmla="*/ 0 h 216024"/>
              <a:gd name="connsiteX1" fmla="*/ 288032 w 288032"/>
              <a:gd name="connsiteY1" fmla="*/ 0 h 216024"/>
              <a:gd name="connsiteX2" fmla="*/ 288032 w 288032"/>
              <a:gd name="connsiteY2" fmla="*/ 216024 h 216024"/>
              <a:gd name="connsiteX3" fmla="*/ 0 w 288032"/>
              <a:gd name="connsiteY3" fmla="*/ 216024 h 216024"/>
              <a:gd name="connsiteX4" fmla="*/ 0 w 288032"/>
              <a:gd name="connsiteY4" fmla="*/ 0 h 216024"/>
              <a:gd name="connsiteX0" fmla="*/ 144016 w 432048"/>
              <a:gd name="connsiteY0" fmla="*/ 0 h 216024"/>
              <a:gd name="connsiteX1" fmla="*/ 432048 w 432048"/>
              <a:gd name="connsiteY1" fmla="*/ 0 h 216024"/>
              <a:gd name="connsiteX2" fmla="*/ 432048 w 432048"/>
              <a:gd name="connsiteY2" fmla="*/ 216024 h 216024"/>
              <a:gd name="connsiteX3" fmla="*/ 0 w 432048"/>
              <a:gd name="connsiteY3" fmla="*/ 216024 h 216024"/>
              <a:gd name="connsiteX4" fmla="*/ 144016 w 432048"/>
              <a:gd name="connsiteY4" fmla="*/ 0 h 216024"/>
              <a:gd name="connsiteX0" fmla="*/ 216024 w 432048"/>
              <a:gd name="connsiteY0" fmla="*/ 0 h 216024"/>
              <a:gd name="connsiteX1" fmla="*/ 432048 w 432048"/>
              <a:gd name="connsiteY1" fmla="*/ 0 h 216024"/>
              <a:gd name="connsiteX2" fmla="*/ 432048 w 432048"/>
              <a:gd name="connsiteY2" fmla="*/ 216024 h 216024"/>
              <a:gd name="connsiteX3" fmla="*/ 0 w 432048"/>
              <a:gd name="connsiteY3" fmla="*/ 216024 h 216024"/>
              <a:gd name="connsiteX4" fmla="*/ 216024 w 432048"/>
              <a:gd name="connsiteY4" fmla="*/ 0 h 216024"/>
              <a:gd name="connsiteX0" fmla="*/ 216024 w 432048"/>
              <a:gd name="connsiteY0" fmla="*/ 0 h 216024"/>
              <a:gd name="connsiteX1" fmla="*/ 432048 w 432048"/>
              <a:gd name="connsiteY1" fmla="*/ 0 h 216024"/>
              <a:gd name="connsiteX2" fmla="*/ 432048 w 432048"/>
              <a:gd name="connsiteY2" fmla="*/ 216024 h 216024"/>
              <a:gd name="connsiteX3" fmla="*/ 0 w 432048"/>
              <a:gd name="connsiteY3" fmla="*/ 216024 h 216024"/>
              <a:gd name="connsiteX4" fmla="*/ 216024 w 432048"/>
              <a:gd name="connsiteY4" fmla="*/ 0 h 216024"/>
              <a:gd name="connsiteX0" fmla="*/ 288032 w 504056"/>
              <a:gd name="connsiteY0" fmla="*/ 0 h 216024"/>
              <a:gd name="connsiteX1" fmla="*/ 504056 w 504056"/>
              <a:gd name="connsiteY1" fmla="*/ 0 h 216024"/>
              <a:gd name="connsiteX2" fmla="*/ 504056 w 504056"/>
              <a:gd name="connsiteY2" fmla="*/ 216024 h 216024"/>
              <a:gd name="connsiteX3" fmla="*/ 0 w 504056"/>
              <a:gd name="connsiteY3" fmla="*/ 216024 h 216024"/>
              <a:gd name="connsiteX4" fmla="*/ 288032 w 504056"/>
              <a:gd name="connsiteY4" fmla="*/ 0 h 216024"/>
              <a:gd name="connsiteX0" fmla="*/ 288032 w 504056"/>
              <a:gd name="connsiteY0" fmla="*/ 0 h 216024"/>
              <a:gd name="connsiteX1" fmla="*/ 504056 w 504056"/>
              <a:gd name="connsiteY1" fmla="*/ 0 h 216024"/>
              <a:gd name="connsiteX2" fmla="*/ 504056 w 504056"/>
              <a:gd name="connsiteY2" fmla="*/ 216024 h 216024"/>
              <a:gd name="connsiteX3" fmla="*/ 0 w 504056"/>
              <a:gd name="connsiteY3" fmla="*/ 216024 h 216024"/>
              <a:gd name="connsiteX4" fmla="*/ 288032 w 504056"/>
              <a:gd name="connsiteY4" fmla="*/ 0 h 216024"/>
              <a:gd name="connsiteX0" fmla="*/ 297240 w 513264"/>
              <a:gd name="connsiteY0" fmla="*/ 0 h 216024"/>
              <a:gd name="connsiteX1" fmla="*/ 513264 w 513264"/>
              <a:gd name="connsiteY1" fmla="*/ 0 h 216024"/>
              <a:gd name="connsiteX2" fmla="*/ 513264 w 513264"/>
              <a:gd name="connsiteY2" fmla="*/ 216024 h 216024"/>
              <a:gd name="connsiteX3" fmla="*/ 9208 w 513264"/>
              <a:gd name="connsiteY3" fmla="*/ 216024 h 216024"/>
              <a:gd name="connsiteX4" fmla="*/ 297240 w 513264"/>
              <a:gd name="connsiteY4" fmla="*/ 0 h 216024"/>
              <a:gd name="connsiteX0" fmla="*/ 321276 w 537300"/>
              <a:gd name="connsiteY0" fmla="*/ 0 h 216024"/>
              <a:gd name="connsiteX1" fmla="*/ 537300 w 537300"/>
              <a:gd name="connsiteY1" fmla="*/ 0 h 216024"/>
              <a:gd name="connsiteX2" fmla="*/ 537300 w 537300"/>
              <a:gd name="connsiteY2" fmla="*/ 216024 h 216024"/>
              <a:gd name="connsiteX3" fmla="*/ 33244 w 537300"/>
              <a:gd name="connsiteY3" fmla="*/ 216024 h 216024"/>
              <a:gd name="connsiteX4" fmla="*/ 321276 w 53730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00" h="216024">
                <a:moveTo>
                  <a:pt x="321276" y="0"/>
                </a:moveTo>
                <a:lnTo>
                  <a:pt x="537300" y="0"/>
                </a:lnTo>
                <a:lnTo>
                  <a:pt x="537300" y="216024"/>
                </a:lnTo>
                <a:lnTo>
                  <a:pt x="33244" y="216024"/>
                </a:lnTo>
                <a:cubicBezTo>
                  <a:pt x="0" y="152370"/>
                  <a:pt x="188278" y="94858"/>
                  <a:pt x="3212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Flazhok_green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5857892"/>
            <a:ext cx="392236" cy="426343"/>
          </a:xfrm>
          <a:prstGeom prst="rect">
            <a:avLst/>
          </a:prstGeom>
        </p:spPr>
      </p:pic>
      <p:grpSp>
        <p:nvGrpSpPr>
          <p:cNvPr id="5" name="Группа 39"/>
          <p:cNvGrpSpPr/>
          <p:nvPr/>
        </p:nvGrpSpPr>
        <p:grpSpPr>
          <a:xfrm>
            <a:off x="1403648" y="6209929"/>
            <a:ext cx="1953906" cy="315415"/>
            <a:chOff x="0" y="0"/>
            <a:chExt cx="1085050" cy="315415"/>
          </a:xfrm>
        </p:grpSpPr>
        <p:sp>
          <p:nvSpPr>
            <p:cNvPr id="41" name="Пятиугольник 40"/>
            <p:cNvSpPr/>
            <p:nvPr/>
          </p:nvSpPr>
          <p:spPr>
            <a:xfrm>
              <a:off x="0" y="0"/>
              <a:ext cx="1085050" cy="315415"/>
            </a:xfrm>
            <a:prstGeom prst="homePlate">
              <a:avLst/>
            </a:prstGeom>
            <a:gradFill flip="none" rotWithShape="0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ятиугольник 4"/>
            <p:cNvSpPr/>
            <p:nvPr/>
          </p:nvSpPr>
          <p:spPr>
            <a:xfrm>
              <a:off x="0" y="0"/>
              <a:ext cx="1006196" cy="315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3" grpId="0"/>
      <p:bldP spid="22" grpId="0"/>
      <p:bldP spid="24" grpId="0"/>
      <p:bldP spid="25" grpId="0"/>
      <p:bldP spid="49" grpId="0" animBg="1"/>
      <p:bldP spid="51" grpId="0" animBg="1"/>
      <p:bldP spid="52" grpId="0" animBg="1"/>
      <p:bldP spid="20" grpId="0" animBg="1"/>
      <p:bldP spid="21" grpId="0" animBg="1"/>
      <p:bldP spid="19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164" y="1146651"/>
            <a:ext cx="57429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Благодарим за внимание!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Департамент образования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компании «Новый Диск»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school@nd.ru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www.school.nd.ru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\\Pm-server2\common\!Работы по ЭОР 4\Рисунки для презентации\1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353" y="4357694"/>
            <a:ext cx="2665570" cy="2500306"/>
          </a:xfrm>
          <a:prstGeom prst="rect">
            <a:avLst/>
          </a:prstGeom>
          <a:noFill/>
        </p:spPr>
      </p:pic>
      <p:pic>
        <p:nvPicPr>
          <p:cNvPr id="1027" name="Picture 3" descr="\\Pm-server2\common\!Работы по ЭОР 4\Рисунки для презентации\Classmate_2010_FingernailTo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2052229" cy="1368152"/>
          </a:xfrm>
          <a:prstGeom prst="rect">
            <a:avLst/>
          </a:prstGeom>
          <a:noFill/>
        </p:spPr>
      </p:pic>
      <p:pic>
        <p:nvPicPr>
          <p:cNvPr id="7" name="Рисунок 6" descr="НД_лого_colo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571612"/>
            <a:ext cx="1614585" cy="842392"/>
          </a:xfrm>
          <a:prstGeom prst="rect">
            <a:avLst/>
          </a:prstGeom>
        </p:spPr>
      </p:pic>
      <p:pic>
        <p:nvPicPr>
          <p:cNvPr id="3" name="Picture 2" descr="C:\Documents and Settings\ilapshina\Мои документы\Мои рисунки\даёшь цифру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0"/>
            <a:ext cx="446484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1600" y="3095249"/>
            <a:ext cx="8172400" cy="4571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306896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8" y="260648"/>
            <a:ext cx="54726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При разработке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современных электронных ресурсов для целей образования с учетом появления новых типов интерактивных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устройств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необходимо определить их результативность, а также учебно-методические, дидактические и иные особенности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использования </a:t>
            </a:r>
          </a:p>
          <a:p>
            <a:endParaRPr lang="ru-RU" sz="1400" i="1" dirty="0" smtClean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(</a:t>
            </a:r>
            <a:r>
              <a:rPr lang="ru-RU" sz="1400" i="1" dirty="0">
                <a:solidFill>
                  <a:schemeClr val="bg1"/>
                </a:solidFill>
              </a:rPr>
              <a:t>поручение Президента Российской Федерации </a:t>
            </a: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от </a:t>
            </a:r>
            <a:r>
              <a:rPr lang="ru-RU" sz="1400" i="1" dirty="0">
                <a:solidFill>
                  <a:schemeClr val="bg1"/>
                </a:solidFill>
              </a:rPr>
              <a:t>3 февраля 2011 г. №Пр-276).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400544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Заказчик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Министерство Образования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 Науки РФ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3357562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Исполнители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Компания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«Новый Диск»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068960"/>
            <a:ext cx="971600" cy="378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0" y="3095249"/>
            <a:ext cx="9144000" cy="4571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66982" y="5685055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Государственный контракт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выполнение работ (оказание услуг) для государственных нужд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№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07.Р07.11.0004 от 27 июня 2011 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91682" y="3068960"/>
            <a:ext cx="6768752" cy="0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15616" y="5589240"/>
            <a:ext cx="7488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Презентация ЭОР4\Презентация МОН\МинОбр_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267" y="4176489"/>
            <a:ext cx="1010533" cy="1556767"/>
          </a:xfrm>
          <a:prstGeom prst="rect">
            <a:avLst/>
          </a:prstGeom>
          <a:noFill/>
        </p:spPr>
      </p:pic>
      <p:pic>
        <p:nvPicPr>
          <p:cNvPr id="1028" name="Picture 4" descr="C:\Users\lesham\Pictures\medved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7038"/>
            <a:ext cx="1728192" cy="2373890"/>
          </a:xfrm>
          <a:prstGeom prst="rect">
            <a:avLst/>
          </a:prstGeom>
          <a:noFill/>
        </p:spPr>
      </p:pic>
      <p:pic>
        <p:nvPicPr>
          <p:cNvPr id="16" name="Рисунок 15" descr="НД_лого_colo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286256"/>
            <a:ext cx="1752600" cy="91440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/>
        </p:nvGraphicFramePr>
        <p:xfrm>
          <a:off x="3995936" y="3717032"/>
          <a:ext cx="144016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3774910"/>
            <a:ext cx="1223966" cy="141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45358"/>
            <a:ext cx="2453950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46893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14752"/>
            <a:ext cx="514353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214942" y="78579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Несколько цифр…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45358"/>
            <a:ext cx="2453950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2616" y="1214422"/>
            <a:ext cx="4743896" cy="35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33"/>
          <p:cNvGrpSpPr/>
          <p:nvPr/>
        </p:nvGrpSpPr>
        <p:grpSpPr>
          <a:xfrm>
            <a:off x="1000100" y="4643446"/>
            <a:ext cx="1500198" cy="1500198"/>
            <a:chOff x="4059481" y="4337488"/>
            <a:chExt cx="864096" cy="864096"/>
          </a:xfrm>
        </p:grpSpPr>
        <p:sp>
          <p:nvSpPr>
            <p:cNvPr id="9" name="Овал 8"/>
            <p:cNvSpPr/>
            <p:nvPr/>
          </p:nvSpPr>
          <p:spPr>
            <a:xfrm rot="1320000">
              <a:off x="4059481" y="4337488"/>
              <a:ext cx="864096" cy="864096"/>
            </a:xfrm>
            <a:prstGeom prst="ellipse">
              <a:avLst/>
            </a:prstGeom>
            <a:solidFill>
              <a:schemeClr val="bg1"/>
            </a:solidFill>
            <a:effectLst>
              <a:outerShdw blurRad="152400" dist="63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F:\Презентация ЭОР4\Презентация МОН\images\Поставщики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5485" y="4373492"/>
              <a:ext cx="792088" cy="792088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5214942" y="701085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Несколько слов…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3550"/>
            <a:ext cx="688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апробация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применения в учебном процессе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различных видов интерактивных мультимедийных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электронных учебников (ИМЭУ)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424965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Задачи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определить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учебно-методические, дидактические и иные пути и преимущества использования ИМЭУ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учебном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процессе,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изучить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нормативно-правовые аспекты внедрения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ИМЭУ,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анализ соответствия различных типов ИМЭУ гигиеническим требованиям безопасности для здоровья школьников,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анализ педагогических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социально-экономических эффектов внедрения ИМЭУ в сравнении с классическими школьными учебниками.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045358"/>
            <a:ext cx="2453950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6039" y="260648"/>
            <a:ext cx="521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Целевые группы проекта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635896" y="2204864"/>
            <a:ext cx="2592288" cy="2592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ИМЭУ</a:t>
            </a:r>
            <a:endParaRPr lang="en-US" sz="2400" b="1" dirty="0" smtClean="0"/>
          </a:p>
        </p:txBody>
      </p:sp>
      <p:grpSp>
        <p:nvGrpSpPr>
          <p:cNvPr id="2" name="Группа 37"/>
          <p:cNvGrpSpPr/>
          <p:nvPr/>
        </p:nvGrpSpPr>
        <p:grpSpPr>
          <a:xfrm>
            <a:off x="1907704" y="2484185"/>
            <a:ext cx="2232889" cy="1003117"/>
            <a:chOff x="1907704" y="2484185"/>
            <a:chExt cx="2232889" cy="1003117"/>
          </a:xfrm>
        </p:grpSpPr>
        <p:sp>
          <p:nvSpPr>
            <p:cNvPr id="15" name="TextBox 14"/>
            <p:cNvSpPr txBox="1"/>
            <p:nvPr/>
          </p:nvSpPr>
          <p:spPr>
            <a:xfrm>
              <a:off x="1907704" y="2484185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Учителя, </a:t>
              </a: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методисты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" name="Группа 26"/>
            <p:cNvGrpSpPr/>
            <p:nvPr/>
          </p:nvGrpSpPr>
          <p:grpSpPr>
            <a:xfrm>
              <a:off x="3276497" y="2623206"/>
              <a:ext cx="864096" cy="864096"/>
              <a:chOff x="3276497" y="2623206"/>
              <a:chExt cx="864096" cy="864096"/>
            </a:xfrm>
          </p:grpSpPr>
          <p:sp>
            <p:nvSpPr>
              <p:cNvPr id="24" name="Овал 23"/>
              <p:cNvSpPr/>
              <p:nvPr/>
            </p:nvSpPr>
            <p:spPr>
              <a:xfrm rot="1320000">
                <a:off x="3276497" y="2623206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152400" dist="63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5" name="Picture 7" descr="F:\Презентация ЭОР4\Презентация МОН\images\Учителя_методисты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12501" y="2659210"/>
                <a:ext cx="792088" cy="7920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Группа 38"/>
          <p:cNvGrpSpPr/>
          <p:nvPr/>
        </p:nvGrpSpPr>
        <p:grpSpPr>
          <a:xfrm>
            <a:off x="1187624" y="3603540"/>
            <a:ext cx="2989081" cy="864096"/>
            <a:chOff x="1187624" y="3603540"/>
            <a:chExt cx="2989081" cy="864096"/>
          </a:xfrm>
        </p:grpSpPr>
        <p:sp>
          <p:nvSpPr>
            <p:cNvPr id="16" name="TextBox 15"/>
            <p:cNvSpPr txBox="1"/>
            <p:nvPr/>
          </p:nvSpPr>
          <p:spPr>
            <a:xfrm>
              <a:off x="1187624" y="3717032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Издательства </a:t>
              </a:r>
            </a:p>
            <a:p>
              <a:pPr lvl="0"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учебной литературы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" name="Группа 27"/>
            <p:cNvGrpSpPr/>
            <p:nvPr/>
          </p:nvGrpSpPr>
          <p:grpSpPr>
            <a:xfrm>
              <a:off x="3312609" y="3603540"/>
              <a:ext cx="864096" cy="864096"/>
              <a:chOff x="3312609" y="3603540"/>
              <a:chExt cx="864096" cy="864096"/>
            </a:xfrm>
          </p:grpSpPr>
          <p:sp>
            <p:nvSpPr>
              <p:cNvPr id="32" name="Овал 31"/>
              <p:cNvSpPr/>
              <p:nvPr/>
            </p:nvSpPr>
            <p:spPr>
              <a:xfrm rot="4020000">
                <a:off x="3312609" y="3603540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152400" dist="63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1" name="Picture 3" descr="F:\Презентация ЭОР4\Презентация МОН\images\Издательства_уч_лит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8613" y="3639544"/>
                <a:ext cx="792088" cy="7920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" name="Группа 42"/>
          <p:cNvGrpSpPr/>
          <p:nvPr/>
        </p:nvGrpSpPr>
        <p:grpSpPr>
          <a:xfrm>
            <a:off x="5831391" y="2484185"/>
            <a:ext cx="2413017" cy="914291"/>
            <a:chOff x="5831391" y="2484185"/>
            <a:chExt cx="2413017" cy="914291"/>
          </a:xfrm>
        </p:grpSpPr>
        <p:sp>
          <p:nvSpPr>
            <p:cNvPr id="19" name="TextBox 18"/>
            <p:cNvSpPr txBox="1"/>
            <p:nvPr/>
          </p:nvSpPr>
          <p:spPr>
            <a:xfrm>
              <a:off x="6660232" y="2484185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Учащиеся ОУ </a:t>
              </a:r>
              <a:endPara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и их родители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Группа 36"/>
            <p:cNvGrpSpPr/>
            <p:nvPr/>
          </p:nvGrpSpPr>
          <p:grpSpPr>
            <a:xfrm>
              <a:off x="5831391" y="2534380"/>
              <a:ext cx="864096" cy="864096"/>
              <a:chOff x="5831391" y="2534380"/>
              <a:chExt cx="864096" cy="864096"/>
            </a:xfrm>
          </p:grpSpPr>
          <p:sp>
            <p:nvSpPr>
              <p:cNvPr id="29" name="Овал 28"/>
              <p:cNvSpPr/>
              <p:nvPr/>
            </p:nvSpPr>
            <p:spPr>
              <a:xfrm rot="4020000">
                <a:off x="5831391" y="2534380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152400" dist="63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4" name="Picture 6" descr="F:\Презентация ЭОР4\Презентация МОН\images\Учащиеся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7395" y="2570384"/>
                <a:ext cx="792088" cy="7920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" name="Группа 41"/>
          <p:cNvGrpSpPr/>
          <p:nvPr/>
        </p:nvGrpSpPr>
        <p:grpSpPr>
          <a:xfrm>
            <a:off x="5813554" y="3648243"/>
            <a:ext cx="2718886" cy="899786"/>
            <a:chOff x="5813554" y="3648243"/>
            <a:chExt cx="2718886" cy="899786"/>
          </a:xfrm>
        </p:grpSpPr>
        <p:sp>
          <p:nvSpPr>
            <p:cNvPr id="20" name="TextBox 19"/>
            <p:cNvSpPr txBox="1"/>
            <p:nvPr/>
          </p:nvSpPr>
          <p:spPr>
            <a:xfrm>
              <a:off x="6660232" y="371703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Авторы учебников (пособий), рекомендаций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Группа 35"/>
            <p:cNvGrpSpPr/>
            <p:nvPr/>
          </p:nvGrpSpPr>
          <p:grpSpPr>
            <a:xfrm>
              <a:off x="5813554" y="3648243"/>
              <a:ext cx="864096" cy="864096"/>
              <a:chOff x="5813554" y="3648243"/>
              <a:chExt cx="864096" cy="864096"/>
            </a:xfrm>
          </p:grpSpPr>
          <p:sp>
            <p:nvSpPr>
              <p:cNvPr id="25" name="Овал 24"/>
              <p:cNvSpPr/>
              <p:nvPr/>
            </p:nvSpPr>
            <p:spPr>
              <a:xfrm rot="1320000">
                <a:off x="5813554" y="3648243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152400" dist="63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0" name="Picture 2" descr="F:\Презентация ЭОР4\Презентация МОН\images\Авторы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49558" y="3684247"/>
                <a:ext cx="792088" cy="7920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" name="Группа 39"/>
          <p:cNvGrpSpPr/>
          <p:nvPr/>
        </p:nvGrpSpPr>
        <p:grpSpPr>
          <a:xfrm>
            <a:off x="2267744" y="4337488"/>
            <a:ext cx="2655833" cy="1179744"/>
            <a:chOff x="2267744" y="4337488"/>
            <a:chExt cx="2655833" cy="1179744"/>
          </a:xfrm>
        </p:grpSpPr>
        <p:sp>
          <p:nvSpPr>
            <p:cNvPr id="17" name="TextBox 16"/>
            <p:cNvSpPr txBox="1"/>
            <p:nvPr/>
          </p:nvSpPr>
          <p:spPr>
            <a:xfrm>
              <a:off x="2267744" y="4932457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Поставщики оборудования 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2" name="Группа 33"/>
            <p:cNvGrpSpPr/>
            <p:nvPr/>
          </p:nvGrpSpPr>
          <p:grpSpPr>
            <a:xfrm>
              <a:off x="4059481" y="4337488"/>
              <a:ext cx="864096" cy="864096"/>
              <a:chOff x="4059481" y="4337488"/>
              <a:chExt cx="864096" cy="864096"/>
            </a:xfrm>
          </p:grpSpPr>
          <p:sp>
            <p:nvSpPr>
              <p:cNvPr id="26" name="Овал 25"/>
              <p:cNvSpPr/>
              <p:nvPr/>
            </p:nvSpPr>
            <p:spPr>
              <a:xfrm rot="1320000">
                <a:off x="4059481" y="4337488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152400" dist="63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2" name="Picture 4" descr="F:\Презентация ЭОР4\Презентация МОН\images\Поставщики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95485" y="4373492"/>
                <a:ext cx="792088" cy="7920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Группа 47"/>
          <p:cNvGrpSpPr/>
          <p:nvPr/>
        </p:nvGrpSpPr>
        <p:grpSpPr>
          <a:xfrm>
            <a:off x="5084519" y="1124744"/>
            <a:ext cx="2511817" cy="1539784"/>
            <a:chOff x="5084519" y="1124744"/>
            <a:chExt cx="2511817" cy="1539784"/>
          </a:xfrm>
        </p:grpSpPr>
        <p:grpSp>
          <p:nvGrpSpPr>
            <p:cNvPr id="27" name="Группа 46"/>
            <p:cNvGrpSpPr/>
            <p:nvPr/>
          </p:nvGrpSpPr>
          <p:grpSpPr>
            <a:xfrm>
              <a:off x="5084519" y="1124744"/>
              <a:ext cx="2511817" cy="1539784"/>
              <a:chOff x="5084519" y="1124744"/>
              <a:chExt cx="2511817" cy="153978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436096" y="1124744"/>
                <a:ext cx="2160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Руководители образовательных учреждений</a:t>
                </a:r>
                <a:endParaRPr lang="ru-RU" sz="16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 rot="1320000">
                <a:off x="5084519" y="1800432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152400" dist="63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50800" dist="50800" dir="5400000" sx="160000" sy="160000" algn="ctr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6" name="Picture 6" descr="F:\Презентация ЭОР4\Презентация МОН\images\Учащиеся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120523" y="1836436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28" name="Группа 40"/>
          <p:cNvGrpSpPr/>
          <p:nvPr/>
        </p:nvGrpSpPr>
        <p:grpSpPr>
          <a:xfrm>
            <a:off x="5040296" y="4356486"/>
            <a:ext cx="2772064" cy="1664802"/>
            <a:chOff x="5040296" y="4356486"/>
            <a:chExt cx="2772064" cy="1664802"/>
          </a:xfrm>
        </p:grpSpPr>
        <p:sp>
          <p:nvSpPr>
            <p:cNvPr id="21" name="TextBox 20"/>
            <p:cNvSpPr txBox="1"/>
            <p:nvPr/>
          </p:nvSpPr>
          <p:spPr>
            <a:xfrm>
              <a:off x="5508104" y="4944070"/>
              <a:ext cx="23042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Разработчики программного обеспечения ИМЭУ.</a:t>
              </a:r>
              <a:endPara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3" name="Группа 34"/>
            <p:cNvGrpSpPr/>
            <p:nvPr/>
          </p:nvGrpSpPr>
          <p:grpSpPr>
            <a:xfrm>
              <a:off x="5040296" y="4356486"/>
              <a:ext cx="864096" cy="864096"/>
              <a:chOff x="5040296" y="4356486"/>
              <a:chExt cx="864096" cy="864096"/>
            </a:xfrm>
          </p:grpSpPr>
          <p:sp>
            <p:nvSpPr>
              <p:cNvPr id="31" name="Овал 30"/>
              <p:cNvSpPr/>
              <p:nvPr/>
            </p:nvSpPr>
            <p:spPr>
              <a:xfrm rot="4020000">
                <a:off x="5040296" y="4356486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effectLst>
                <a:outerShdw blurRad="152400" dist="63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3" name="Picture 5" descr="F:\Презентация ЭОР4\Презентация МОН\images\Разработчики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076300" y="4392490"/>
                <a:ext cx="792088" cy="7920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4" name="Группа 44"/>
          <p:cNvGrpSpPr/>
          <p:nvPr/>
        </p:nvGrpSpPr>
        <p:grpSpPr>
          <a:xfrm>
            <a:off x="2051720" y="1188041"/>
            <a:ext cx="2783513" cy="1513760"/>
            <a:chOff x="2051720" y="1188041"/>
            <a:chExt cx="2783513" cy="1513760"/>
          </a:xfrm>
        </p:grpSpPr>
        <p:sp>
          <p:nvSpPr>
            <p:cNvPr id="14" name="TextBox 13"/>
            <p:cNvSpPr txBox="1"/>
            <p:nvPr/>
          </p:nvSpPr>
          <p:spPr>
            <a:xfrm>
              <a:off x="2051720" y="1188041"/>
              <a:ext cx="2592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Руководители органов управления образования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 rot="4020000">
              <a:off x="3971137" y="1837705"/>
              <a:ext cx="864096" cy="864096"/>
            </a:xfrm>
            <a:prstGeom prst="ellipse">
              <a:avLst/>
            </a:prstGeom>
            <a:solidFill>
              <a:schemeClr val="bg1"/>
            </a:solidFill>
            <a:effectLst>
              <a:outerShdw blurRad="152400" dist="254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 descr="руководитель3.jp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4007141" y="1864708"/>
              <a:ext cx="792088" cy="810091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1907704" y="260648"/>
            <a:ext cx="6336704" cy="6336704"/>
            <a:chOff x="1763688" y="260648"/>
            <a:chExt cx="6552728" cy="6552728"/>
          </a:xfrm>
        </p:grpSpPr>
        <p:sp>
          <p:nvSpPr>
            <p:cNvPr id="52" name="Овал 51"/>
            <p:cNvSpPr/>
            <p:nvPr/>
          </p:nvSpPr>
          <p:spPr>
            <a:xfrm>
              <a:off x="1763688" y="260648"/>
              <a:ext cx="6552728" cy="6552728"/>
            </a:xfrm>
            <a:prstGeom prst="ellipse">
              <a:avLst/>
            </a:prstGeom>
            <a:noFill/>
            <a:ln w="38100" cap="rnd" cmpd="dbl"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835696" y="332656"/>
              <a:ext cx="6408712" cy="6408712"/>
            </a:xfrm>
            <a:prstGeom prst="ellipse">
              <a:avLst/>
            </a:prstGeom>
            <a:noFill/>
            <a:ln cap="rnd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115616" y="0"/>
            <a:ext cx="8028384" cy="3861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403648" y="2420888"/>
            <a:ext cx="7344816" cy="1296144"/>
          </a:xfrm>
          <a:prstGeom prst="roundRect">
            <a:avLst/>
          </a:prstGeom>
          <a:solidFill>
            <a:schemeClr val="bg1"/>
          </a:solidFill>
          <a:ln w="31750" cap="rnd" cmpd="sng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22730" y="251937"/>
            <a:ext cx="497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Организационная схема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1039" y="159065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9"/>
          <p:cNvGrpSpPr/>
          <p:nvPr/>
        </p:nvGrpSpPr>
        <p:grpSpPr>
          <a:xfrm>
            <a:off x="4067944" y="980728"/>
            <a:ext cx="2016224" cy="461665"/>
            <a:chOff x="4067944" y="980728"/>
            <a:chExt cx="2016224" cy="46166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067944" y="980728"/>
              <a:ext cx="2016224" cy="43204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952" y="980728"/>
              <a:ext cx="1923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Исполнитель</a:t>
              </a:r>
              <a:endParaRPr lang="ru-RU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Группа 41"/>
          <p:cNvGrpSpPr/>
          <p:nvPr/>
        </p:nvGrpSpPr>
        <p:grpSpPr>
          <a:xfrm>
            <a:off x="1835696" y="1772816"/>
            <a:ext cx="6480720" cy="576064"/>
            <a:chOff x="1835696" y="1772816"/>
            <a:chExt cx="6480720" cy="5760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835696" y="1772816"/>
              <a:ext cx="6480720" cy="57606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15816" y="1844824"/>
              <a:ext cx="417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Регионы-участники проекта</a:t>
              </a:r>
              <a:endParaRPr lang="ru-RU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Группа 48"/>
          <p:cNvGrpSpPr/>
          <p:nvPr/>
        </p:nvGrpSpPr>
        <p:grpSpPr>
          <a:xfrm>
            <a:off x="3563888" y="2564904"/>
            <a:ext cx="2952328" cy="1008112"/>
            <a:chOff x="3563888" y="2564904"/>
            <a:chExt cx="2952328" cy="100811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563888" y="2564904"/>
              <a:ext cx="2952328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1920" y="2710661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ОУ – апробационная площадка в регионе</a:t>
              </a:r>
              <a:endPara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Группа 42"/>
          <p:cNvGrpSpPr/>
          <p:nvPr/>
        </p:nvGrpSpPr>
        <p:grpSpPr>
          <a:xfrm>
            <a:off x="1547664" y="2564904"/>
            <a:ext cx="1656184" cy="1008112"/>
            <a:chOff x="1547664" y="2564904"/>
            <a:chExt cx="1656184" cy="1008112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47664" y="2564904"/>
              <a:ext cx="1656184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63688" y="2598003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Оператор проекта </a:t>
              </a:r>
              <a:b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в регионе</a:t>
              </a:r>
              <a:endParaRPr lang="ru-RU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Группа 53"/>
          <p:cNvGrpSpPr/>
          <p:nvPr/>
        </p:nvGrpSpPr>
        <p:grpSpPr>
          <a:xfrm>
            <a:off x="6876256" y="2564904"/>
            <a:ext cx="1728192" cy="1008112"/>
            <a:chOff x="6876256" y="2564904"/>
            <a:chExt cx="1728192" cy="100811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6876256" y="2564904"/>
              <a:ext cx="1728192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48264" y="2598003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Институт повышения квалификации</a:t>
              </a:r>
              <a:endParaRPr lang="ru-RU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3635896" y="4077072"/>
            <a:ext cx="2880320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19672" y="4077072"/>
            <a:ext cx="1944216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8224" y="4077072"/>
            <a:ext cx="1944216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563888" y="429541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Методисты (ОУ, издательств, исполнителя)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1680" y="416011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Сетевое методическое сообщество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0232" y="437613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Экспертный совет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-5400000">
            <a:off x="3167844" y="3753035"/>
            <a:ext cx="216024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-5400000">
            <a:off x="4968044" y="3753035"/>
            <a:ext cx="216024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-5400000">
            <a:off x="6840252" y="3753035"/>
            <a:ext cx="216024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203848" y="5272752"/>
            <a:ext cx="3744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Общественное обсуждение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педагогическое сообщество, СМИ, активные граждане</a:t>
            </a:r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4968044" y="1448780"/>
            <a:ext cx="216024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0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490" y="260648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Цифры проекта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045760"/>
            <a:ext cx="69847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Регионы-участники проекта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400" dirty="0" smtClean="0">
                <a:solidFill>
                  <a:srgbClr val="92D050"/>
                </a:solidFill>
              </a:rPr>
              <a:t>не менее </a:t>
            </a:r>
            <a:r>
              <a:rPr lang="ru-RU" sz="1400" b="1" dirty="0" smtClean="0">
                <a:solidFill>
                  <a:srgbClr val="92D050"/>
                </a:solidFill>
              </a:rPr>
              <a:t>5</a:t>
            </a:r>
          </a:p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ОУ – апробационные площадки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400" dirty="0" smtClean="0">
                <a:solidFill>
                  <a:srgbClr val="92D050"/>
                </a:solidFill>
              </a:rPr>
              <a:t>не менее </a:t>
            </a:r>
            <a:r>
              <a:rPr lang="ru-RU" sz="1400" b="1" dirty="0" smtClean="0">
                <a:solidFill>
                  <a:srgbClr val="92D050"/>
                </a:solidFill>
              </a:rPr>
              <a:t>5</a:t>
            </a:r>
            <a:r>
              <a:rPr lang="ru-RU" sz="1400" dirty="0" smtClean="0">
                <a:solidFill>
                  <a:srgbClr val="92D050"/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 регионе</a:t>
            </a:r>
          </a:p>
          <a:p>
            <a:pPr>
              <a:tabLst>
                <a:tab pos="2509838" algn="l"/>
              </a:tabLs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Образовательные области проекта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400" b="1" dirty="0" smtClean="0">
                <a:solidFill>
                  <a:srgbClr val="92D050"/>
                </a:solidFill>
              </a:rPr>
              <a:t>4</a:t>
            </a:r>
          </a:p>
          <a:p>
            <a:pPr marL="177800" indent="-177800">
              <a:buFont typeface="Arial" pitchFamily="34" charset="0"/>
              <a:buChar char="•"/>
              <a:tabLst>
                <a:tab pos="2509838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филология</a:t>
            </a:r>
          </a:p>
          <a:p>
            <a:pPr marL="177800" indent="-177800">
              <a:buFont typeface="Arial" pitchFamily="34" charset="0"/>
              <a:buChar char="•"/>
              <a:tabLst>
                <a:tab pos="2509838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математика и информатика</a:t>
            </a:r>
          </a:p>
          <a:p>
            <a:pPr marL="177800" indent="-177800">
              <a:buFont typeface="Arial" pitchFamily="34" charset="0"/>
              <a:buChar char="•"/>
              <a:tabLst>
                <a:tab pos="2509838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обществознание</a:t>
            </a:r>
          </a:p>
          <a:p>
            <a:pPr marL="177800" indent="-177800">
              <a:buFont typeface="Arial" pitchFamily="34" charset="0"/>
              <a:buChar char="•"/>
              <a:tabLst>
                <a:tab pos="2509838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естествознание</a:t>
            </a:r>
          </a:p>
          <a:p>
            <a:pPr marL="177800" indent="-177800">
              <a:tabLst>
                <a:tab pos="2509838" algn="l"/>
              </a:tabLs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Учащиеся 6-7 классов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– не менее </a:t>
            </a:r>
            <a:r>
              <a:rPr lang="ru-RU" sz="1400" b="1" dirty="0" smtClean="0">
                <a:solidFill>
                  <a:srgbClr val="92D050"/>
                </a:solidFill>
              </a:rPr>
              <a:t>100 </a:t>
            </a:r>
            <a:r>
              <a:rPr lang="ru-RU" sz="1400" dirty="0" smtClean="0">
                <a:solidFill>
                  <a:srgbClr val="92D050"/>
                </a:solidFill>
              </a:rPr>
              <a:t>учащихся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в каждом ОУ</a:t>
            </a:r>
          </a:p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Элективных курсов для 10-11 классов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rgbClr val="92D050"/>
                </a:solidFill>
              </a:rPr>
              <a:t>не мене </a:t>
            </a:r>
            <a:r>
              <a:rPr lang="ru-RU" sz="1400" b="1" dirty="0" smtClean="0">
                <a:solidFill>
                  <a:srgbClr val="92D050"/>
                </a:solidFill>
              </a:rPr>
              <a:t>10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в каждом регионе</a:t>
            </a:r>
          </a:p>
          <a:p>
            <a:pPr>
              <a:tabLst>
                <a:tab pos="2509838" algn="l"/>
              </a:tabLs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Учебные материалы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1400" b="1" dirty="0" smtClean="0">
                <a:solidFill>
                  <a:srgbClr val="92D050"/>
                </a:solidFill>
              </a:rPr>
              <a:t>4</a:t>
            </a:r>
            <a:r>
              <a:rPr lang="ru-RU" sz="1400" dirty="0" smtClean="0">
                <a:solidFill>
                  <a:srgbClr val="92D050"/>
                </a:solidFill>
              </a:rPr>
              <a:t> вида </a:t>
            </a:r>
          </a:p>
          <a:p>
            <a:pPr marL="177800" indent="-177800">
              <a:buFont typeface="Arial" pitchFamily="34" charset="0"/>
              <a:buChar char="•"/>
              <a:tabLst>
                <a:tab pos="2509838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учебник</a:t>
            </a:r>
          </a:p>
          <a:p>
            <a:pPr marL="177800" indent="-177800">
              <a:buFont typeface="Arial" pitchFamily="34" charset="0"/>
              <a:buChar char="•"/>
              <a:tabLst>
                <a:tab pos="2509838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пособие</a:t>
            </a:r>
          </a:p>
          <a:p>
            <a:pPr marL="177800" indent="-177800">
              <a:buFont typeface="Arial" pitchFamily="34" charset="0"/>
              <a:buChar char="•"/>
              <a:tabLst>
                <a:tab pos="2509838" algn="l"/>
              </a:tabLst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доп.комплекты</a:t>
            </a:r>
          </a:p>
          <a:p>
            <a:pPr marL="177800" indent="-177800">
              <a:buFont typeface="Arial" pitchFamily="34" charset="0"/>
              <a:buChar char="•"/>
              <a:tabLst>
                <a:tab pos="2509838" algn="l"/>
              </a:tabLst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тесты</a:t>
            </a:r>
          </a:p>
          <a:p>
            <a:pPr marL="177800" indent="-177800">
              <a:tabLst>
                <a:tab pos="2509838" algn="l"/>
              </a:tabLs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Конвертируемые электронные образовательные ресурсы   (ЭОР)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1400" b="1" dirty="0" smtClean="0">
                <a:solidFill>
                  <a:srgbClr val="92D050"/>
                </a:solidFill>
              </a:rPr>
              <a:t>400</a:t>
            </a:r>
            <a:r>
              <a:rPr lang="ru-RU" sz="1400" dirty="0" smtClean="0">
                <a:solidFill>
                  <a:srgbClr val="92D050"/>
                </a:solidFill>
              </a:rPr>
              <a:t> ЭОР </a:t>
            </a:r>
          </a:p>
          <a:p>
            <a:pPr>
              <a:tabLst>
                <a:tab pos="2509838" algn="l"/>
              </a:tabLst>
            </a:pPr>
            <a:endParaRPr lang="ru-RU" sz="1400" dirty="0" smtClean="0">
              <a:solidFill>
                <a:srgbClr val="92D050"/>
              </a:solidFill>
            </a:endParaRPr>
          </a:p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Апробируемые методические модели использования ИМЭУ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rgbClr val="92D050"/>
                </a:solidFill>
              </a:rPr>
              <a:t>не менее </a:t>
            </a:r>
            <a:r>
              <a:rPr lang="ru-RU" sz="1400" b="1" dirty="0" smtClean="0">
                <a:solidFill>
                  <a:srgbClr val="92D050"/>
                </a:solidFill>
              </a:rPr>
              <a:t>5</a:t>
            </a:r>
          </a:p>
          <a:p>
            <a:pPr>
              <a:tabLst>
                <a:tab pos="2509838" algn="l"/>
              </a:tabLst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509838" algn="l"/>
              </a:tabLs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Апробируемые технические средства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400" dirty="0" smtClean="0">
                <a:solidFill>
                  <a:srgbClr val="92D050"/>
                </a:solidFill>
              </a:rPr>
              <a:t>не менее </a:t>
            </a:r>
            <a:r>
              <a:rPr lang="ru-RU" sz="1400" b="1" dirty="0" smtClean="0">
                <a:solidFill>
                  <a:srgbClr val="92D050"/>
                </a:solidFill>
              </a:rPr>
              <a:t>4</a:t>
            </a:r>
            <a:r>
              <a:rPr lang="ru-RU" sz="1400" dirty="0" smtClean="0">
                <a:solidFill>
                  <a:srgbClr val="92D050"/>
                </a:solidFill>
              </a:rPr>
              <a:t> типов</a:t>
            </a:r>
            <a:endParaRPr lang="ru-RU" sz="1400" dirty="0">
              <a:solidFill>
                <a:srgbClr val="92D05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91682" y="1597166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91682" y="2893310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91682" y="3541382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91682" y="4837526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1682" y="5269574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91682" y="5701622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91680" y="908720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Bulavka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463" y="980728"/>
            <a:ext cx="657225" cy="714375"/>
          </a:xfrm>
          <a:prstGeom prst="rect">
            <a:avLst/>
          </a:prstGeom>
        </p:spPr>
      </p:pic>
      <p:pic>
        <p:nvPicPr>
          <p:cNvPr id="31" name="Рисунок 30" descr="Bulavka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57225" cy="714375"/>
          </a:xfrm>
          <a:prstGeom prst="rect">
            <a:avLst/>
          </a:prstGeom>
        </p:spPr>
      </p:pic>
      <p:pic>
        <p:nvPicPr>
          <p:cNvPr id="32" name="Рисунок 31" descr="Bulavka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657225" cy="714375"/>
          </a:xfrm>
          <a:prstGeom prst="rect">
            <a:avLst/>
          </a:prstGeom>
        </p:spPr>
      </p:pic>
      <p:pic>
        <p:nvPicPr>
          <p:cNvPr id="33" name="Рисунок 32" descr="Bulavka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77072"/>
            <a:ext cx="657225" cy="714375"/>
          </a:xfrm>
          <a:prstGeom prst="rect">
            <a:avLst/>
          </a:prstGeom>
        </p:spPr>
      </p:pic>
      <p:pic>
        <p:nvPicPr>
          <p:cNvPr id="34" name="Рисунок 33" descr="Bulavka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25144"/>
            <a:ext cx="657225" cy="714375"/>
          </a:xfrm>
          <a:prstGeom prst="rect">
            <a:avLst/>
          </a:prstGeom>
        </p:spPr>
      </p:pic>
      <p:pic>
        <p:nvPicPr>
          <p:cNvPr id="35" name="Рисунок 34" descr="Bulavka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157192"/>
            <a:ext cx="657225" cy="714375"/>
          </a:xfrm>
          <a:prstGeom prst="rect">
            <a:avLst/>
          </a:prstGeom>
        </p:spPr>
      </p:pic>
      <p:pic>
        <p:nvPicPr>
          <p:cNvPr id="36" name="Рисунок 35" descr="Bulavka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657225" cy="714375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691680" y="6165304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m-server2\common\!Работы по ЭОР 4\Рисунки для презентации\s_pic_11564_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2250250" cy="144016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71600" y="3789040"/>
            <a:ext cx="8172400" cy="26642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F:\Презентация ЭОР4\Презентация МОН\images\Предложения ридеров\68cd4ae6e96712204f65c4968d4d91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5"/>
            <a:ext cx="1765836" cy="2304256"/>
          </a:xfrm>
          <a:prstGeom prst="rect">
            <a:avLst/>
          </a:prstGeom>
          <a:noFill/>
        </p:spPr>
      </p:pic>
      <p:pic>
        <p:nvPicPr>
          <p:cNvPr id="4102" name="Picture 6" descr="F:\Презентация ЭОР4\Презентация МОН\images\Предложения ридеров\Samsung-Galaxy-Tab-Android-tablet-1-million-sal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28878"/>
            <a:ext cx="3490048" cy="2580442"/>
          </a:xfrm>
          <a:prstGeom prst="rect">
            <a:avLst/>
          </a:prstGeom>
          <a:noFill/>
        </p:spPr>
      </p:pic>
      <p:pic>
        <p:nvPicPr>
          <p:cNvPr id="4105" name="Picture 9" descr="F:\Презентация ЭОР4\Презентация МОН\images\Предложения ридеров\03efiiue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412776"/>
            <a:ext cx="1799720" cy="16561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7744" y="257741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Анализ  рынка и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выбор устройств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836712"/>
            <a:ext cx="615553" cy="5040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b="1" kern="0" dirty="0" smtClean="0">
                <a:solidFill>
                  <a:schemeClr val="bg1"/>
                </a:solidFill>
                <a:cs typeface="Calibri" pitchFamily="34" charset="0"/>
              </a:rPr>
              <a:t>Подготовительная работа</a:t>
            </a:r>
            <a:endParaRPr lang="ru-RU" sz="2800" b="1" kern="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-562372" y="6295628"/>
            <a:ext cx="1124744" cy="11247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6353944"/>
            <a:ext cx="8172400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2" y="1340768"/>
            <a:ext cx="676875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\\Pm-server2\common\!Работы по ЭОР 4\Рисунки для презентации\seiko_epson_eink_hi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988840"/>
            <a:ext cx="1435360" cy="1656184"/>
          </a:xfrm>
          <a:prstGeom prst="rect">
            <a:avLst/>
          </a:prstGeom>
          <a:noFill/>
        </p:spPr>
      </p:pic>
      <p:pic>
        <p:nvPicPr>
          <p:cNvPr id="4100" name="Picture 4" descr="F:\Презентация ЭОР4\Презентация МОН\images\Предложения ридеров\2514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9974" y="3501008"/>
            <a:ext cx="2848450" cy="2160240"/>
          </a:xfrm>
          <a:prstGeom prst="rect">
            <a:avLst/>
          </a:prstGeom>
          <a:noFill/>
        </p:spPr>
      </p:pic>
      <p:pic>
        <p:nvPicPr>
          <p:cNvPr id="4106" name="Picture 10" descr="F:\Презентация ЭОР4\Презентация МОН\images\Предложения ридеров\Sony_reader_vert_159684art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653136"/>
            <a:ext cx="1368152" cy="1668478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195736" y="1988840"/>
            <a:ext cx="2159127" cy="1614438"/>
            <a:chOff x="2644775" y="806450"/>
            <a:chExt cx="5588000" cy="4178300"/>
          </a:xfrm>
        </p:grpSpPr>
        <p:pic>
          <p:nvPicPr>
            <p:cNvPr id="4101" name="Picture 5" descr="F:\Презентация ЭОР4\Презентация МОН\images\Предложения ридеров\2_8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44775" y="806450"/>
              <a:ext cx="5588000" cy="41783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5868144" y="4077072"/>
              <a:ext cx="2088232" cy="86409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7" name="Picture 11" descr="F:\Презентация ЭОР4\Презентация МОН\images\Предложения ридеров\2010021700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1982021"/>
            <a:ext cx="2252836" cy="1663003"/>
          </a:xfrm>
          <a:prstGeom prst="rect">
            <a:avLst/>
          </a:prstGeom>
          <a:noFill/>
        </p:spPr>
      </p:pic>
      <p:pic>
        <p:nvPicPr>
          <p:cNvPr id="4108" name="Picture 12" descr="F:\Презентация ЭОР4\Презентация МОН\images\Предложения ридеров\as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3397292"/>
            <a:ext cx="1584176" cy="1193633"/>
          </a:xfrm>
          <a:prstGeom prst="rect">
            <a:avLst/>
          </a:prstGeom>
          <a:noFill/>
        </p:spPr>
      </p:pic>
      <p:pic>
        <p:nvPicPr>
          <p:cNvPr id="4109" name="Picture 13" descr="F:\Презентация ЭОР4\Презентация МОН\images\Предложения ридеров\tableta-blackberry-playbook-rim-consol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07132" y="5229200"/>
            <a:ext cx="2036868" cy="1145738"/>
          </a:xfrm>
          <a:prstGeom prst="rect">
            <a:avLst/>
          </a:prstGeom>
          <a:noFill/>
        </p:spPr>
      </p:pic>
      <p:pic>
        <p:nvPicPr>
          <p:cNvPr id="4110" name="Picture 14" descr="F:\Презентация ЭОР4\Презентация МОН\images\Предложения ридеров\librodigita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600" y="5157192"/>
            <a:ext cx="1584176" cy="118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393</Words>
  <Application>Microsoft Office PowerPoint</Application>
  <PresentationFormat>Экран (4:3)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Демонстрационно-бесплатная версия</cp:lastModifiedBy>
  <cp:revision>1027</cp:revision>
  <dcterms:created xsi:type="dcterms:W3CDTF">2011-07-31T05:53:04Z</dcterms:created>
  <dcterms:modified xsi:type="dcterms:W3CDTF">2011-11-15T14:09:18Z</dcterms:modified>
</cp:coreProperties>
</file>